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7" r:id="rId21"/>
    <p:sldId id="288" r:id="rId22"/>
    <p:sldId id="289" r:id="rId23"/>
    <p:sldId id="290" r:id="rId24"/>
    <p:sldId id="293" r:id="rId25"/>
    <p:sldId id="294" r:id="rId26"/>
    <p:sldId id="297" r:id="rId27"/>
    <p:sldId id="298" r:id="rId28"/>
    <p:sldId id="299" r:id="rId29"/>
    <p:sldId id="302" r:id="rId30"/>
    <p:sldId id="303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9" r:id="rId45"/>
    <p:sldId id="320" r:id="rId46"/>
    <p:sldId id="321" r:id="rId47"/>
    <p:sldId id="322" r:id="rId48"/>
    <p:sldId id="323" r:id="rId49"/>
    <p:sldId id="324" r:id="rId50"/>
    <p:sldId id="331" r:id="rId51"/>
    <p:sldId id="332" r:id="rId52"/>
    <p:sldId id="333" r:id="rId53"/>
    <p:sldId id="335" r:id="rId54"/>
    <p:sldId id="337" r:id="rId55"/>
    <p:sldId id="338" r:id="rId56"/>
    <p:sldId id="340" r:id="rId57"/>
    <p:sldId id="341" r:id="rId58"/>
    <p:sldId id="342" r:id="rId59"/>
    <p:sldId id="344" r:id="rId60"/>
    <p:sldId id="345" r:id="rId61"/>
    <p:sldId id="346" r:id="rId62"/>
    <p:sldId id="348" r:id="rId63"/>
    <p:sldId id="349" r:id="rId64"/>
    <p:sldId id="35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6BC00-2CA9-4B55-A70E-7E24D3ED4670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773A0-BC3F-49F6-AE69-5B5874C39A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C066E-2993-41FB-87A8-F570B7436E13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CCF522-33EF-423F-AB99-097A1DA720F6}" type="slidenum">
              <a:rPr lang="en-US" sz="1200">
                <a:latin typeface="Calibri" pitchFamily="34" charset="0"/>
              </a:rPr>
              <a:pPr algn="r"/>
              <a:t>13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93CA1-1314-41E6-9EE9-E304A1970E79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D7DA47-F675-49A8-9C92-607301C847F3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81B6C-3620-4B56-AFA7-1F4967808FAD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F866C04-B7D8-45D8-AD12-97FB9E2ED3C3}" type="slidenum">
              <a:rPr lang="en-US" sz="1200">
                <a:latin typeface="Calibri" pitchFamily="34" charset="0"/>
              </a:rPr>
              <a:pPr algn="r"/>
              <a:t>15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C1D0D-5B95-4E5E-A552-356BD44FE254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548F3A-26C9-423B-9F75-C218B17924EE}" type="slidenum">
              <a:rPr lang="en-US" sz="1200">
                <a:latin typeface="Calibri" pitchFamily="34" charset="0"/>
              </a:rPr>
              <a:pPr algn="r"/>
              <a:t>16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59705-94B7-4937-97AA-91961E173E8A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B7CF92-764A-4A96-A9CA-9919F2E54F87}" type="slidenum">
              <a:rPr lang="en-US" sz="1200">
                <a:latin typeface="Calibri" pitchFamily="34" charset="0"/>
              </a:rPr>
              <a:pPr algn="r"/>
              <a:t>17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6C077-FC03-4CD2-8925-FD3D8A519CB1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785684-1533-4CB1-B16B-375705F5B69B}" type="slidenum">
              <a:rPr lang="en-US" sz="1200">
                <a:latin typeface="Calibri" pitchFamily="34" charset="0"/>
              </a:rPr>
              <a:pPr algn="r"/>
              <a:t>18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D0DCD-C6BE-4EB5-9040-D36E5A62936B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3FC3C4-8AA1-46FE-9F78-3A61C6B410D3}" type="slidenum">
              <a:rPr lang="en-US" sz="1200">
                <a:latin typeface="Calibri" pitchFamily="34" charset="0"/>
              </a:rPr>
              <a:pPr algn="r"/>
              <a:t>19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99FC0-70DD-4EF1-AE2B-BA767D0C3126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BE6CA6-EBC1-4E6E-A405-FE1BC6092E9A}" type="slidenum">
              <a:rPr lang="en-US" sz="1200">
                <a:latin typeface="Calibri" pitchFamily="34" charset="0"/>
              </a:rPr>
              <a:pPr algn="r"/>
              <a:t>20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890F7-5984-4518-944E-D4199B95AB37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8C24EB-CB74-4D0B-AF62-F760FC4E1EFC}" type="slidenum">
              <a:rPr lang="en-US" sz="1200">
                <a:latin typeface="Calibri" pitchFamily="34" charset="0"/>
              </a:rPr>
              <a:pPr algn="r"/>
              <a:t>22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4B0A3-9EDC-48FE-9C14-7473CB0654B1}" type="slidenum">
              <a:rPr lang="en-US" smtClean="0">
                <a:cs typeface="Arial" charset="0"/>
              </a:rPr>
              <a:pPr/>
              <a:t>41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B8FFEC3-7C49-48B5-8521-0EACC0B4E1A7}" type="slidenum">
              <a:rPr lang="en-US" sz="1200">
                <a:latin typeface="Arial" charset="0"/>
                <a:cs typeface="Arial" charset="0"/>
              </a:rPr>
              <a:pPr algn="r" eaLnBrk="1" hangingPunct="1"/>
              <a:t>43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66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28" charset="0"/>
            </a:endParaRPr>
          </a:p>
        </p:txBody>
      </p:sp>
      <p:sp>
        <p:nvSpPr>
          <p:cNvPr id="16691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B712D277-6DF2-4651-A2FC-D2B1E3B2C48D}" type="slidenum">
              <a:rPr lang="en-US" sz="1200">
                <a:latin typeface="Calibri" pitchFamily="34" charset="0"/>
                <a:cs typeface="Arial" charset="0"/>
              </a:rPr>
              <a:pPr algn="r" eaLnBrk="1" hangingPunct="1"/>
              <a:t>43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2F5E735-6932-4718-A867-88B5ACCACD61}" type="slidenum">
              <a:rPr lang="en-US" sz="1200">
                <a:latin typeface="Arial" charset="0"/>
                <a:cs typeface="Arial" charset="0"/>
              </a:rPr>
              <a:pPr algn="r" eaLnBrk="1" hangingPunct="1"/>
              <a:t>44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71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28" charset="0"/>
            </a:endParaRPr>
          </a:p>
        </p:txBody>
      </p:sp>
      <p:sp>
        <p:nvSpPr>
          <p:cNvPr id="1710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B729A77E-BC9D-4334-8790-9B05BFDEA42A}" type="slidenum">
              <a:rPr lang="en-US" sz="1200">
                <a:latin typeface="Calibri" pitchFamily="34" charset="0"/>
                <a:cs typeface="Arial" charset="0"/>
              </a:rPr>
              <a:pPr algn="r" eaLnBrk="1" hangingPunct="1"/>
              <a:t>44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68BC9CE-EB83-428F-AED5-A20418537FE5}" type="slidenum">
              <a:rPr lang="en-US" sz="1200">
                <a:latin typeface="Arial" charset="0"/>
                <a:cs typeface="Arial" charset="0"/>
              </a:rPr>
              <a:pPr algn="r" eaLnBrk="1" hangingPunct="1"/>
              <a:t>47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75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28" charset="0"/>
            </a:endParaRPr>
          </a:p>
        </p:txBody>
      </p:sp>
      <p:sp>
        <p:nvSpPr>
          <p:cNvPr id="1751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695C8A1-0AFD-4366-A7C2-95ACEC0F4770}" type="slidenum">
              <a:rPr lang="en-US" sz="1200">
                <a:latin typeface="Calibri" pitchFamily="34" charset="0"/>
                <a:cs typeface="Arial" charset="0"/>
              </a:rPr>
              <a:pPr algn="r" eaLnBrk="1" hangingPunct="1"/>
              <a:t>47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39C5DD7-217F-4C4C-8FA2-A0E3BF91650B}" type="slidenum">
              <a:rPr lang="en-US" sz="1200">
                <a:latin typeface="Arial" charset="0"/>
                <a:cs typeface="Arial" charset="0"/>
              </a:rPr>
              <a:pPr algn="r" eaLnBrk="1" hangingPunct="1"/>
              <a:t>52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90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28" charset="0"/>
            </a:endParaRPr>
          </a:p>
        </p:txBody>
      </p:sp>
      <p:sp>
        <p:nvSpPr>
          <p:cNvPr id="1904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44037C5-78A5-4B05-9DD7-FFA02B03DC1B}" type="slidenum">
              <a:rPr lang="en-US" sz="1200">
                <a:latin typeface="Calibri" pitchFamily="34" charset="0"/>
                <a:cs typeface="Arial" charset="0"/>
              </a:rPr>
              <a:pPr algn="r" eaLnBrk="1" hangingPunct="1"/>
              <a:t>52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DC4807A-A97A-47E3-A19D-CBBE96FCEE48}" type="slidenum">
              <a:rPr lang="en-US" sz="1200">
                <a:latin typeface="Arial" charset="0"/>
                <a:cs typeface="Arial" charset="0"/>
              </a:rPr>
              <a:pPr algn="r" eaLnBrk="1" hangingPunct="1"/>
              <a:t>56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99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28" charset="0"/>
            </a:endParaRPr>
          </a:p>
        </p:txBody>
      </p:sp>
      <p:sp>
        <p:nvSpPr>
          <p:cNvPr id="1996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1AB13CC-4738-458F-B4FB-6BBD189329F5}" type="slidenum">
              <a:rPr lang="en-US" sz="1200">
                <a:latin typeface="Calibri" pitchFamily="34" charset="0"/>
                <a:cs typeface="Arial" charset="0"/>
              </a:rPr>
              <a:pPr algn="r" eaLnBrk="1" hangingPunct="1"/>
              <a:t>56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892D-AA89-418D-89FF-F9379DAEFB8E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8C63-BBC3-4781-B48E-E90F9E3F4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892D-AA89-418D-89FF-F9379DAEFB8E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8C63-BBC3-4781-B48E-E90F9E3F4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892D-AA89-418D-89FF-F9379DAEFB8E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8C63-BBC3-4781-B48E-E90F9E3F4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180975"/>
            <a:ext cx="8685212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2088" y="2247900"/>
            <a:ext cx="43180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2247900"/>
            <a:ext cx="4318000" cy="127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673475"/>
            <a:ext cx="4318000" cy="127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180975"/>
            <a:ext cx="8685212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2088" y="2247900"/>
            <a:ext cx="4318000" cy="127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92088" y="3673475"/>
            <a:ext cx="4318000" cy="127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62488" y="2247900"/>
            <a:ext cx="43180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892D-AA89-418D-89FF-F9379DAEFB8E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8C63-BBC3-4781-B48E-E90F9E3F4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892D-AA89-418D-89FF-F9379DAEFB8E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8C63-BBC3-4781-B48E-E90F9E3F4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892D-AA89-418D-89FF-F9379DAEFB8E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8C63-BBC3-4781-B48E-E90F9E3F4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892D-AA89-418D-89FF-F9379DAEFB8E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8C63-BBC3-4781-B48E-E90F9E3F4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892D-AA89-418D-89FF-F9379DAEFB8E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8C63-BBC3-4781-B48E-E90F9E3F4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892D-AA89-418D-89FF-F9379DAEFB8E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8C63-BBC3-4781-B48E-E90F9E3F4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892D-AA89-418D-89FF-F9379DAEFB8E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8C63-BBC3-4781-B48E-E90F9E3F4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892D-AA89-418D-89FF-F9379DAEFB8E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8C63-BBC3-4781-B48E-E90F9E3F4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892D-AA89-418D-89FF-F9379DAEFB8E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F8C63-BBC3-4781-B48E-E90F9E3F47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 Dynamics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268288" y="714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Effects of predation on populations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203200" y="838200"/>
            <a:ext cx="8788400" cy="2505075"/>
          </a:xfrm>
        </p:spPr>
        <p:txBody>
          <a:bodyPr anchor="t"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Increased prey populations increase predators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Predators survive and reproduce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Increased predator populations decrease prey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Predators starve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Decreased predator populations increase prey populations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3200" y="6019800"/>
            <a:ext cx="184150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endParaRPr lang="en-US" b="1">
              <a:solidFill>
                <a:srgbClr val="222268"/>
              </a:solidFill>
            </a:endParaRPr>
          </a:p>
        </p:txBody>
      </p:sp>
      <p:pic>
        <p:nvPicPr>
          <p:cNvPr id="30728" name="Picture 8" descr="SBS_4e_Figure_04_05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433763"/>
            <a:ext cx="5605463" cy="304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268288" y="153988"/>
            <a:ext cx="8685212" cy="5905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Predation has evolutionary ramifications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203200" y="1371600"/>
            <a:ext cx="8788400" cy="4056063"/>
          </a:xfrm>
        </p:spPr>
        <p:txBody>
          <a:bodyPr anchor="t">
            <a:normAutofit lnSpcReduction="10000"/>
          </a:bodyPr>
          <a:lstStyle/>
          <a:p>
            <a:pPr eaLnBrk="1" hangingPunct="1"/>
            <a:r>
              <a:rPr lang="en-US" smtClean="0"/>
              <a:t>Natural selection leads to evolution of adaptations that make predators better hunters</a:t>
            </a:r>
          </a:p>
          <a:p>
            <a:pPr eaLnBrk="1" hangingPunct="1"/>
            <a:r>
              <a:rPr lang="en-US" smtClean="0"/>
              <a:t>Individuals who are better at catching prey:</a:t>
            </a:r>
          </a:p>
          <a:p>
            <a:pPr lvl="1" eaLnBrk="1" hangingPunct="1"/>
            <a:r>
              <a:rPr lang="en-US" smtClean="0"/>
              <a:t>Live longer, healthier lives </a:t>
            </a:r>
          </a:p>
          <a:p>
            <a:pPr lvl="1" eaLnBrk="1" hangingPunct="1"/>
            <a:r>
              <a:rPr lang="en-US" smtClean="0"/>
              <a:t>Take better care of offspring</a:t>
            </a:r>
          </a:p>
          <a:p>
            <a:pPr eaLnBrk="1" hangingPunct="1"/>
            <a:r>
              <a:rPr lang="en-US" smtClean="0"/>
              <a:t>Prey face strong selection pressures: they are at risk of immediate death</a:t>
            </a:r>
          </a:p>
          <a:p>
            <a:pPr lvl="1" eaLnBrk="1" hangingPunct="1"/>
            <a:r>
              <a:rPr lang="en-US" smtClean="0"/>
              <a:t>Prey develop elaborate defenses against being eaten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Defenses against being eaten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5410200"/>
            <a:ext cx="184150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endParaRPr lang="en-US" b="1">
              <a:solidFill>
                <a:srgbClr val="222268"/>
              </a:solidFill>
            </a:endParaRPr>
          </a:p>
        </p:txBody>
      </p:sp>
      <p:pic>
        <p:nvPicPr>
          <p:cNvPr id="32777" name="Picture 9" descr="SBS_4e_Figure_04_06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905000"/>
            <a:ext cx="8548687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 idx="4294967295"/>
          </p:nvPr>
        </p:nvSpPr>
        <p:spPr>
          <a:xfrm>
            <a:off x="268288" y="131763"/>
            <a:ext cx="8685212" cy="63500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Exploitation: parasitism</a:t>
            </a:r>
          </a:p>
        </p:txBody>
      </p:sp>
      <p:sp>
        <p:nvSpPr>
          <p:cNvPr id="33794" name="Content Placeholder 4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077200" cy="1971675"/>
          </a:xfrm>
        </p:spPr>
        <p:txBody>
          <a:bodyPr anchor="t">
            <a:normAutofit fontScale="92500"/>
          </a:bodyPr>
          <a:lstStyle/>
          <a:p>
            <a:pPr eaLnBrk="1" hangingPunct="1"/>
            <a:r>
              <a:rPr lang="en-US" b="1" smtClean="0"/>
              <a:t>Parasitism</a:t>
            </a:r>
            <a:r>
              <a:rPr lang="en-US" smtClean="0"/>
              <a:t> = a relationship in which one organism (</a:t>
            </a:r>
            <a:r>
              <a:rPr lang="en-US" i="1" smtClean="0"/>
              <a:t>parasite</a:t>
            </a:r>
            <a:r>
              <a:rPr lang="en-US" smtClean="0"/>
              <a:t>) depends on another (</a:t>
            </a:r>
            <a:r>
              <a:rPr lang="en-US" i="1" smtClean="0"/>
              <a:t>host</a:t>
            </a:r>
            <a:r>
              <a:rPr lang="en-US" smtClean="0"/>
              <a:t>) </a:t>
            </a:r>
          </a:p>
          <a:p>
            <a:pPr lvl="1" eaLnBrk="1" hangingPunct="1"/>
            <a:r>
              <a:rPr lang="en-US" smtClean="0"/>
              <a:t>For nourishment or some other benefit</a:t>
            </a:r>
          </a:p>
          <a:p>
            <a:pPr lvl="1" eaLnBrk="1" hangingPunct="1"/>
            <a:r>
              <a:rPr lang="en-US" smtClean="0"/>
              <a:t>The parasite harms, but doesn’t kill, the host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3400" y="3276600"/>
            <a:ext cx="4572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buFont typeface="Arial" charset="0"/>
              <a:buChar char="•"/>
            </a:pPr>
            <a:r>
              <a:rPr lang="en-US"/>
              <a:t>Some are free-living</a:t>
            </a:r>
          </a:p>
          <a:p>
            <a:pPr marL="747713" lvl="1" indent="-290513">
              <a:buClr>
                <a:schemeClr val="accent2"/>
              </a:buClr>
              <a:buFont typeface="Times New Roman" pitchFamily="28" charset="0"/>
              <a:buChar char="-"/>
            </a:pPr>
            <a:r>
              <a:rPr lang="en-US"/>
              <a:t>Infrequent contact with their hosts</a:t>
            </a:r>
          </a:p>
          <a:p>
            <a:pPr marL="747713" lvl="1" indent="-290513">
              <a:buClr>
                <a:schemeClr val="accent2"/>
              </a:buClr>
              <a:buFont typeface="Times New Roman" pitchFamily="28" charset="0"/>
              <a:buChar char="-"/>
            </a:pPr>
            <a:r>
              <a:rPr lang="en-US"/>
              <a:t>Ticks, sea lampreys</a:t>
            </a:r>
          </a:p>
          <a:p>
            <a:pPr marL="290513" indent="-290513">
              <a:buFont typeface="Arial" charset="0"/>
              <a:buChar char="•"/>
            </a:pPr>
            <a:r>
              <a:rPr lang="en-US"/>
              <a:t>Some live within the host</a:t>
            </a:r>
          </a:p>
          <a:p>
            <a:pPr marL="747713" lvl="1" indent="-290513">
              <a:buClr>
                <a:schemeClr val="accent2"/>
              </a:buClr>
              <a:buFont typeface="Times New Roman" pitchFamily="28" charset="0"/>
              <a:buChar char="-"/>
            </a:pPr>
            <a:r>
              <a:rPr lang="en-US"/>
              <a:t>Disease, tapeworms</a:t>
            </a:r>
          </a:p>
        </p:txBody>
      </p:sp>
      <p:pic>
        <p:nvPicPr>
          <p:cNvPr id="33801" name="Picture 9" descr="SBS_4e_Figure_04_07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2663" y="3429000"/>
            <a:ext cx="4275137" cy="295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268288" y="153988"/>
            <a:ext cx="8685212" cy="5905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Parasites evolve in response to each other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4294967295"/>
          </p:nvPr>
        </p:nvSpPr>
        <p:spPr>
          <a:xfrm>
            <a:off x="192088" y="1371600"/>
            <a:ext cx="8788400" cy="4194175"/>
          </a:xfrm>
        </p:spPr>
        <p:txBody>
          <a:bodyPr anchor="t"/>
          <a:lstStyle/>
          <a:p>
            <a:pPr eaLnBrk="1" hangingPunct="1"/>
            <a:r>
              <a:rPr lang="en-US" i="1" smtClean="0"/>
              <a:t>Parasitoids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smtClean="0"/>
              <a:t>insects that parasitize other insects</a:t>
            </a:r>
          </a:p>
          <a:p>
            <a:pPr lvl="1" eaLnBrk="1" hangingPunct="1"/>
            <a:r>
              <a:rPr lang="en-US" smtClean="0"/>
              <a:t>Killing the host</a:t>
            </a:r>
          </a:p>
          <a:p>
            <a:pPr eaLnBrk="1" hangingPunct="1"/>
            <a:r>
              <a:rPr lang="en-US" b="1" smtClean="0"/>
              <a:t>Coevolution</a:t>
            </a:r>
            <a:r>
              <a:rPr lang="en-US" smtClean="0"/>
              <a:t> = hosts and parasites become locked in a duel of escalating adaptations</a:t>
            </a:r>
          </a:p>
          <a:p>
            <a:pPr lvl="1" eaLnBrk="1" hangingPunct="1"/>
            <a:r>
              <a:rPr lang="en-US" smtClean="0"/>
              <a:t>Has been called an  </a:t>
            </a:r>
            <a:r>
              <a:rPr lang="en-US" i="1" smtClean="0"/>
              <a:t>evolutionary arms race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Each evolves new responses to the other</a:t>
            </a:r>
          </a:p>
          <a:p>
            <a:pPr lvl="1" eaLnBrk="1" hangingPunct="1"/>
            <a:r>
              <a:rPr lang="en-US" smtClean="0"/>
              <a:t>It may not be beneficial to the parasite to kill its host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Mutualism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82675"/>
            <a:ext cx="8788400" cy="5003800"/>
          </a:xfrm>
        </p:spPr>
        <p:txBody>
          <a:bodyPr anchor="t">
            <a:normAutofit fontScale="92500"/>
          </a:bodyPr>
          <a:lstStyle/>
          <a:p>
            <a:pPr eaLnBrk="1" hangingPunct="1"/>
            <a:r>
              <a:rPr lang="en-US" smtClean="0"/>
              <a:t>Two or more species benefit from their interactions</a:t>
            </a:r>
          </a:p>
          <a:p>
            <a:pPr eaLnBrk="1" hangingPunct="1"/>
            <a:r>
              <a:rPr lang="en-US" b="1" smtClean="0"/>
              <a:t>Symbiosis</a:t>
            </a:r>
            <a:r>
              <a:rPr lang="en-US" smtClean="0"/>
              <a:t> = mutualism in which the organisms live in close physical contact</a:t>
            </a:r>
          </a:p>
          <a:p>
            <a:pPr lvl="1" eaLnBrk="1" hangingPunct="1"/>
            <a:r>
              <a:rPr lang="en-US" smtClean="0"/>
              <a:t>Each partner provides a service the other needs (food, protection, housing, etc.)</a:t>
            </a:r>
          </a:p>
          <a:p>
            <a:pPr lvl="1" eaLnBrk="1" hangingPunct="1"/>
            <a:r>
              <a:rPr lang="en-US" smtClean="0"/>
              <a:t>Microbes within digestive tracts</a:t>
            </a:r>
          </a:p>
          <a:p>
            <a:pPr lvl="1" eaLnBrk="1" hangingPunct="1"/>
            <a:r>
              <a:rPr lang="en-US" smtClean="0"/>
              <a:t>Mycorrhizae: plant roots and fungi</a:t>
            </a:r>
          </a:p>
          <a:p>
            <a:pPr lvl="1" eaLnBrk="1" hangingPunct="1"/>
            <a:r>
              <a:rPr lang="en-US" smtClean="0"/>
              <a:t>Coral and algae (zooxanthellae)</a:t>
            </a:r>
          </a:p>
          <a:p>
            <a:pPr eaLnBrk="1" hangingPunct="1"/>
            <a:r>
              <a:rPr lang="en-US" b="1" smtClean="0"/>
              <a:t>Pollination</a:t>
            </a:r>
            <a:r>
              <a:rPr lang="en-US" smtClean="0"/>
              <a:t> = bees, bats, birds and others transfer pollen from one flower to another, fertilizing its eggs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Pollination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228600" y="914400"/>
            <a:ext cx="8556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exchange for the plant nectar, the animals pollinate plants, which allows them to reproduce</a:t>
            </a:r>
          </a:p>
        </p:txBody>
      </p:sp>
      <p:pic>
        <p:nvPicPr>
          <p:cNvPr id="41992" name="Picture 8" descr="SBS_4e_Figure_04_09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014538"/>
            <a:ext cx="8548687" cy="446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eaLnBrk="1" hangingPunct="1"/>
            <a:r>
              <a:rPr lang="en-US" sz="2800" smtClean="0"/>
              <a:t>Relationships with no effect on one member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19200"/>
            <a:ext cx="8788400" cy="3851275"/>
          </a:xfrm>
        </p:spPr>
        <p:txBody>
          <a:bodyPr anchor="t">
            <a:normAutofit fontScale="92500" lnSpcReduction="20000"/>
          </a:bodyPr>
          <a:lstStyle/>
          <a:p>
            <a:pPr eaLnBrk="1" hangingPunct="1"/>
            <a:r>
              <a:rPr lang="en-US" b="1" smtClean="0"/>
              <a:t>Amensalism</a:t>
            </a:r>
            <a:r>
              <a:rPr lang="en-US" smtClean="0"/>
              <a:t> = a relationship in which one organism is harmed while the other is unaffected</a:t>
            </a:r>
          </a:p>
          <a:p>
            <a:pPr lvl="1" eaLnBrk="1" hangingPunct="1"/>
            <a:r>
              <a:rPr lang="en-US" smtClean="0"/>
              <a:t>Difficult to confirm, because usually one organism benefits from harming another</a:t>
            </a:r>
          </a:p>
          <a:p>
            <a:pPr lvl="1" eaLnBrk="1" hangingPunct="1"/>
            <a:r>
              <a:rPr lang="en-US" smtClean="0"/>
              <a:t>Allelopathy = certain plants release harmful chemicals</a:t>
            </a:r>
          </a:p>
          <a:p>
            <a:pPr lvl="1" eaLnBrk="1" hangingPunct="1"/>
            <a:r>
              <a:rPr lang="en-US" smtClean="0"/>
              <a:t>Or, is this a way to outcompete another for space?</a:t>
            </a:r>
          </a:p>
          <a:p>
            <a:pPr eaLnBrk="1" hangingPunct="1"/>
            <a:r>
              <a:rPr lang="en-US" b="1" smtClean="0"/>
              <a:t>Commensalism</a:t>
            </a:r>
            <a:r>
              <a:rPr lang="en-US" smtClean="0"/>
              <a:t> = a relationship in which one organism benefits, while the other remains unaffected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Ecological communities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71600"/>
            <a:ext cx="8788400" cy="4022725"/>
          </a:xfrm>
        </p:spPr>
        <p:txBody>
          <a:bodyPr anchor="t">
            <a:normAutofit fontScale="92500"/>
          </a:bodyPr>
          <a:lstStyle/>
          <a:p>
            <a:pPr eaLnBrk="1" hangingPunct="1"/>
            <a:r>
              <a:rPr lang="en-US" b="1" smtClean="0"/>
              <a:t>Community</a:t>
            </a:r>
            <a:r>
              <a:rPr lang="en-US" smtClean="0"/>
              <a:t> = an assemblage of populations of organisms living in the same place at the same time</a:t>
            </a:r>
          </a:p>
          <a:p>
            <a:pPr lvl="1" eaLnBrk="1" hangingPunct="1"/>
            <a:r>
              <a:rPr lang="en-US" smtClean="0"/>
              <a:t>Members interact with each other</a:t>
            </a:r>
          </a:p>
          <a:p>
            <a:pPr lvl="1" eaLnBrk="1" hangingPunct="1"/>
            <a:r>
              <a:rPr lang="en-US" smtClean="0"/>
              <a:t>Interactions determine the structure, function, and species composition of the community</a:t>
            </a:r>
          </a:p>
          <a:p>
            <a:pPr eaLnBrk="1" hangingPunct="1"/>
            <a:r>
              <a:rPr lang="en-US" smtClean="0"/>
              <a:t>Community ecologists are people interested in how: </a:t>
            </a:r>
          </a:p>
          <a:p>
            <a:pPr lvl="1" eaLnBrk="1" hangingPunct="1"/>
            <a:r>
              <a:rPr lang="en-US" smtClean="0"/>
              <a:t>Species coexist and  relate to one another</a:t>
            </a:r>
          </a:p>
          <a:p>
            <a:pPr lvl="1" eaLnBrk="1" hangingPunct="1"/>
            <a:r>
              <a:rPr lang="en-US" smtClean="0"/>
              <a:t>Communities change, and why patterns exist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Energy passes through trophic levels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4294967295"/>
          </p:nvPr>
        </p:nvSpPr>
        <p:spPr>
          <a:xfrm>
            <a:off x="304800" y="914400"/>
            <a:ext cx="8458200" cy="4194175"/>
          </a:xfrm>
        </p:spPr>
        <p:txBody>
          <a:bodyPr anchor="t">
            <a:normAutofit fontScale="92500"/>
          </a:bodyPr>
          <a:lstStyle/>
          <a:p>
            <a:pPr eaLnBrk="1" hangingPunct="1"/>
            <a:r>
              <a:rPr lang="en-US" smtClean="0"/>
              <a:t>One of the most important species interactions </a:t>
            </a:r>
          </a:p>
          <a:p>
            <a:pPr lvl="1" eaLnBrk="1" hangingPunct="1"/>
            <a:r>
              <a:rPr lang="en-US" smtClean="0"/>
              <a:t>Who eats whom?</a:t>
            </a:r>
          </a:p>
          <a:p>
            <a:pPr eaLnBrk="1" hangingPunct="1"/>
            <a:r>
              <a:rPr lang="en-US" smtClean="0"/>
              <a:t>Matter and energy move through the community</a:t>
            </a:r>
          </a:p>
          <a:p>
            <a:pPr eaLnBrk="1" hangingPunct="1"/>
            <a:r>
              <a:rPr lang="en-US" b="1" smtClean="0"/>
              <a:t>Trophic levels</a:t>
            </a:r>
            <a:r>
              <a:rPr lang="en-US" smtClean="0"/>
              <a:t> = rank in the feeding hierarchy</a:t>
            </a:r>
          </a:p>
          <a:p>
            <a:pPr lvl="1" eaLnBrk="1" hangingPunct="1"/>
            <a:r>
              <a:rPr lang="en-US" smtClean="0"/>
              <a:t>Producers (autotrophs)</a:t>
            </a:r>
          </a:p>
          <a:p>
            <a:pPr lvl="1" eaLnBrk="1" hangingPunct="1"/>
            <a:r>
              <a:rPr lang="en-US" smtClean="0"/>
              <a:t>Consumers</a:t>
            </a:r>
          </a:p>
          <a:p>
            <a:pPr lvl="1" eaLnBrk="1" hangingPunct="1"/>
            <a:r>
              <a:rPr lang="en-US" smtClean="0"/>
              <a:t>Detritivores and </a:t>
            </a:r>
            <a:br>
              <a:rPr lang="en-US" smtClean="0"/>
            </a:br>
            <a:r>
              <a:rPr lang="en-US" smtClean="0"/>
              <a:t>decomposers</a:t>
            </a:r>
          </a:p>
        </p:txBody>
      </p:sp>
      <p:pic>
        <p:nvPicPr>
          <p:cNvPr id="48136" name="Picture 8" descr="SBS_4e_Figure_04_10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11500"/>
            <a:ext cx="3886200" cy="344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Ecology is studied at several levels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11250"/>
            <a:ext cx="4800600" cy="50482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Ecology and evolution are tightly intertwined</a:t>
            </a:r>
          </a:p>
          <a:p>
            <a:pPr eaLnBrk="1" hangingPunct="1"/>
            <a:r>
              <a:rPr lang="en-US" b="1" dirty="0" smtClean="0"/>
              <a:t>Biosphere</a:t>
            </a:r>
            <a:r>
              <a:rPr lang="en-US" dirty="0" smtClean="0"/>
              <a:t> = the total living things on Earth </a:t>
            </a:r>
          </a:p>
          <a:p>
            <a:pPr lvl="1" eaLnBrk="1" hangingPunct="1"/>
            <a:r>
              <a:rPr lang="en-US" dirty="0" smtClean="0"/>
              <a:t>And the areas they inhabit</a:t>
            </a:r>
          </a:p>
          <a:p>
            <a:pPr eaLnBrk="1" hangingPunct="1"/>
            <a:r>
              <a:rPr lang="en-US" b="1" dirty="0" smtClean="0"/>
              <a:t>Community</a:t>
            </a:r>
            <a:r>
              <a:rPr lang="en-US" dirty="0" smtClean="0"/>
              <a:t> = interacting species living in the same area</a:t>
            </a:r>
          </a:p>
          <a:p>
            <a:pPr eaLnBrk="1" hangingPunct="1"/>
            <a:r>
              <a:rPr lang="en-US" b="1" dirty="0" smtClean="0"/>
              <a:t>Ecosystem </a:t>
            </a:r>
            <a:r>
              <a:rPr lang="en-US" dirty="0" smtClean="0"/>
              <a:t>= communities and the nonliving material and forces they interact</a:t>
            </a:r>
            <a:r>
              <a:rPr lang="en-US" b="1" dirty="0" smtClean="0"/>
              <a:t> </a:t>
            </a:r>
            <a:r>
              <a:rPr lang="en-US" dirty="0" smtClean="0"/>
              <a:t>with</a:t>
            </a:r>
          </a:p>
        </p:txBody>
      </p:sp>
      <p:pic>
        <p:nvPicPr>
          <p:cNvPr id="24580" name="Picture 6" descr="SBS_4e_Figure_03_10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3802063" cy="51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>
          <a:xfrm>
            <a:off x="457200" y="257175"/>
            <a:ext cx="8229600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Energy, biomass, and numbers decrease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619625"/>
          </a:xfrm>
        </p:spPr>
        <p:txBody>
          <a:bodyPr anchor="t">
            <a:normAutofit fontScale="92500" lnSpcReduction="20000"/>
          </a:bodyPr>
          <a:lstStyle/>
          <a:p>
            <a:pPr eaLnBrk="1" hangingPunct="1"/>
            <a:r>
              <a:rPr lang="en-US" smtClean="0"/>
              <a:t>Most energy organisms use is lost as waste heat through cellular respiration</a:t>
            </a:r>
          </a:p>
          <a:p>
            <a:pPr lvl="1" eaLnBrk="1" hangingPunct="1"/>
            <a:r>
              <a:rPr lang="en-US" smtClean="0"/>
              <a:t>Less and less energy is available in each successive trophic level</a:t>
            </a:r>
          </a:p>
          <a:p>
            <a:pPr lvl="1" eaLnBrk="1" hangingPunct="1"/>
            <a:r>
              <a:rPr lang="en-US" smtClean="0"/>
              <a:t>Each level contains only 10% of the energy of the trophic level below it</a:t>
            </a:r>
          </a:p>
          <a:p>
            <a:pPr eaLnBrk="1" hangingPunct="1"/>
            <a:r>
              <a:rPr lang="en-US" smtClean="0"/>
              <a:t>There are also far fewer organisms and less biomass (mass of living matter) at the higher trophic levels</a:t>
            </a:r>
          </a:p>
          <a:p>
            <a:pPr eaLnBrk="1" hangingPunct="1">
              <a:buFont typeface="Times New Roman" pitchFamily="28" charset="0"/>
              <a:buNone/>
            </a:pPr>
            <a:r>
              <a:rPr lang="en-US" i="1" smtClean="0"/>
              <a:t>A human vegetarian’s ecological footprint is smaller than a meat-eater’s footprint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Pyramids of energy, biomass, and numbers</a:t>
            </a:r>
          </a:p>
        </p:txBody>
      </p:sp>
      <p:pic>
        <p:nvPicPr>
          <p:cNvPr id="59399" name="Picture 7" descr="SBS_4e_Figure_04_11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447800"/>
            <a:ext cx="8548687" cy="395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>
          <a:xfrm>
            <a:off x="228600" y="277813"/>
            <a:ext cx="8685213" cy="106680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smtClean="0"/>
              <a:t>Food webs show relationships and energy flow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4294967295"/>
          </p:nvPr>
        </p:nvSpPr>
        <p:spPr>
          <a:xfrm>
            <a:off x="76200" y="1371600"/>
            <a:ext cx="8382000" cy="3679825"/>
          </a:xfrm>
        </p:spPr>
        <p:txBody>
          <a:bodyPr anchor="t">
            <a:normAutofit lnSpcReduction="10000"/>
          </a:bodyPr>
          <a:lstStyle/>
          <a:p>
            <a:pPr eaLnBrk="1" hangingPunct="1"/>
            <a:r>
              <a:rPr lang="en-US" b="1" smtClean="0"/>
              <a:t>Food chain</a:t>
            </a:r>
            <a:r>
              <a:rPr lang="en-US" smtClean="0"/>
              <a:t> = a series of feeding relationships</a:t>
            </a:r>
          </a:p>
          <a:p>
            <a:pPr eaLnBrk="1" hangingPunct="1"/>
            <a:r>
              <a:rPr lang="en-US" b="1" smtClean="0"/>
              <a:t>Food web</a:t>
            </a:r>
            <a:r>
              <a:rPr lang="en-US" smtClean="0"/>
              <a:t> = a visual map of feeding relationships and energy flow</a:t>
            </a:r>
          </a:p>
          <a:p>
            <a:pPr lvl="1" eaLnBrk="1" hangingPunct="1"/>
            <a:r>
              <a:rPr lang="en-US" smtClean="0"/>
              <a:t>Includes many different </a:t>
            </a:r>
            <a:br>
              <a:rPr lang="en-US" smtClean="0"/>
            </a:br>
            <a:r>
              <a:rPr lang="en-US" smtClean="0"/>
              <a:t>organisms at all various </a:t>
            </a:r>
            <a:br>
              <a:rPr lang="en-US" smtClean="0"/>
            </a:br>
            <a:r>
              <a:rPr lang="en-US" smtClean="0"/>
              <a:t>levels</a:t>
            </a:r>
          </a:p>
          <a:p>
            <a:pPr lvl="1" eaLnBrk="1" hangingPunct="1"/>
            <a:r>
              <a:rPr lang="en-US" smtClean="0"/>
              <a:t>Greatly simplified; leaves</a:t>
            </a:r>
            <a:br>
              <a:rPr lang="en-US" smtClean="0"/>
            </a:br>
            <a:r>
              <a:rPr lang="en-US" smtClean="0"/>
              <a:t> out most species</a:t>
            </a:r>
          </a:p>
        </p:txBody>
      </p:sp>
      <p:pic>
        <p:nvPicPr>
          <p:cNvPr id="60424" name="Picture 8" descr="SBS_4e_Figure_04_12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638" y="2473325"/>
            <a:ext cx="4348162" cy="407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>
          <a:xfrm>
            <a:off x="268288" y="5238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Some organisms play big roles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4294967295"/>
          </p:nvPr>
        </p:nvSpPr>
        <p:spPr>
          <a:xfrm>
            <a:off x="192088" y="1143000"/>
            <a:ext cx="5045075" cy="5219700"/>
          </a:xfrm>
        </p:spPr>
        <p:txBody>
          <a:bodyPr anchor="t">
            <a:normAutofit fontScale="92500" lnSpcReduction="20000"/>
          </a:bodyPr>
          <a:lstStyle/>
          <a:p>
            <a:pPr eaLnBrk="1" hangingPunct="1"/>
            <a:r>
              <a:rPr lang="en-US" smtClean="0"/>
              <a:t>Community dynamics are complex</a:t>
            </a:r>
          </a:p>
          <a:p>
            <a:pPr lvl="1" eaLnBrk="1" hangingPunct="1"/>
            <a:r>
              <a:rPr lang="en-US" smtClean="0"/>
              <a:t>Species interactions differ in strength and over time</a:t>
            </a:r>
            <a:endParaRPr lang="en-US" b="1" smtClean="0"/>
          </a:p>
          <a:p>
            <a:pPr eaLnBrk="1" hangingPunct="1"/>
            <a:r>
              <a:rPr lang="en-US" b="1" smtClean="0"/>
              <a:t>Keystone species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smtClean="0"/>
              <a:t>has a strong or wide-reaching impact </a:t>
            </a:r>
          </a:p>
          <a:p>
            <a:pPr lvl="1" eaLnBrk="1" hangingPunct="1"/>
            <a:r>
              <a:rPr lang="en-US" smtClean="0"/>
              <a:t>Far out of proportion to its abundance</a:t>
            </a:r>
          </a:p>
          <a:p>
            <a:pPr eaLnBrk="1" hangingPunct="1"/>
            <a:r>
              <a:rPr lang="en-US" smtClean="0"/>
              <a:t>Removal of a keystone species has substantial ripple effects </a:t>
            </a:r>
          </a:p>
          <a:p>
            <a:pPr lvl="1" eaLnBrk="1" hangingPunct="1"/>
            <a:r>
              <a:rPr lang="en-US" smtClean="0"/>
              <a:t>Alters the food chain</a:t>
            </a:r>
          </a:p>
        </p:txBody>
      </p:sp>
      <p:pic>
        <p:nvPicPr>
          <p:cNvPr id="62472" name="Picture 8" descr="SBS_4e_Figure_04_13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385127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36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Primary succession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3813"/>
            <a:ext cx="5638800" cy="50482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smtClean="0"/>
              <a:t>Succession</a:t>
            </a:r>
            <a:r>
              <a:rPr lang="en-US" smtClean="0"/>
              <a:t> = the predictable series of changes in a community </a:t>
            </a:r>
          </a:p>
          <a:p>
            <a:pPr lvl="1" eaLnBrk="1" hangingPunct="1"/>
            <a:r>
              <a:rPr lang="en-US" smtClean="0"/>
              <a:t>Following a disturbance</a:t>
            </a:r>
            <a:r>
              <a:rPr lang="en-US" sz="2400" smtClean="0"/>
              <a:t> </a:t>
            </a:r>
          </a:p>
          <a:p>
            <a:pPr eaLnBrk="1" hangingPunct="1"/>
            <a:r>
              <a:rPr lang="en-US" b="1" smtClean="0"/>
              <a:t>Primary succession</a:t>
            </a:r>
            <a:r>
              <a:rPr lang="en-US" smtClean="0"/>
              <a:t> = disturbance removes all vegetation and/or soil life</a:t>
            </a:r>
          </a:p>
          <a:p>
            <a:pPr lvl="1" eaLnBrk="1" hangingPunct="1"/>
            <a:r>
              <a:rPr lang="en-US" smtClean="0"/>
              <a:t>Glaciers, drying lakes, volcanic lava</a:t>
            </a:r>
          </a:p>
          <a:p>
            <a:pPr eaLnBrk="1" hangingPunct="1"/>
            <a:r>
              <a:rPr lang="en-US" b="1" smtClean="0"/>
              <a:t>Pioneer species</a:t>
            </a:r>
            <a:r>
              <a:rPr lang="en-US" smtClean="0"/>
              <a:t> = the first species to arrive in a primary succession area (i.e. lichens)</a:t>
            </a:r>
          </a:p>
        </p:txBody>
      </p:sp>
      <p:pic>
        <p:nvPicPr>
          <p:cNvPr id="65544" name="Picture 8" descr="SBS_4e_Figure_04_1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173163"/>
            <a:ext cx="3124200" cy="4618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Secondary succession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09650"/>
            <a:ext cx="8229600" cy="46196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smtClean="0"/>
              <a:t>Secondary succession</a:t>
            </a:r>
            <a:r>
              <a:rPr lang="en-US" smtClean="0"/>
              <a:t> = a disturbance dramatically alters, but does not destroy, all local organisms</a:t>
            </a:r>
          </a:p>
          <a:p>
            <a:pPr lvl="1" eaLnBrk="1" hangingPunct="1"/>
            <a:r>
              <a:rPr lang="en-US" smtClean="0"/>
              <a:t>The remaining organisms form “building blocks” which help shape the process of succession</a:t>
            </a:r>
          </a:p>
          <a:p>
            <a:pPr lvl="1" eaLnBrk="1" hangingPunct="1"/>
            <a:r>
              <a:rPr lang="en-US" smtClean="0"/>
              <a:t>Fires, hurricanes, farming, logging</a:t>
            </a:r>
          </a:p>
          <a:p>
            <a:pPr eaLnBrk="1" hangingPunct="1"/>
            <a:r>
              <a:rPr lang="en-US" i="1" smtClean="0"/>
              <a:t>Climax community</a:t>
            </a:r>
            <a:r>
              <a:rPr lang="en-US" smtClean="0"/>
              <a:t> = remains in place with few changes</a:t>
            </a:r>
          </a:p>
          <a:p>
            <a:pPr lvl="1" eaLnBrk="1" hangingPunct="1"/>
            <a:r>
              <a:rPr lang="en-US" smtClean="0"/>
              <a:t>Until another </a:t>
            </a:r>
            <a:br>
              <a:rPr lang="en-US" smtClean="0"/>
            </a:br>
            <a:r>
              <a:rPr lang="en-US" smtClean="0"/>
              <a:t>disturbance restarts </a:t>
            </a:r>
            <a:br>
              <a:rPr lang="en-US" smtClean="0"/>
            </a:br>
            <a:r>
              <a:rPr lang="en-US" smtClean="0"/>
              <a:t>succession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6019800"/>
            <a:ext cx="184150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66569" name="Picture 9" descr="SBS_4e_Figure_04_15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962400"/>
            <a:ext cx="5029200" cy="251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541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Invasive species threaten stability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8323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smtClean="0"/>
              <a:t>Invasive species</a:t>
            </a:r>
            <a:r>
              <a:rPr lang="en-US" smtClean="0"/>
              <a:t> = non-native (exotic) organisms that spread widely and become dominant in a community</a:t>
            </a:r>
          </a:p>
          <a:p>
            <a:pPr lvl="1" eaLnBrk="1" hangingPunct="1"/>
            <a:r>
              <a:rPr lang="en-US" smtClean="0"/>
              <a:t>Introduced deliberately or accidentally from elsewhere</a:t>
            </a:r>
          </a:p>
          <a:p>
            <a:pPr lvl="1" eaLnBrk="1" hangingPunct="1"/>
            <a:r>
              <a:rPr lang="en-US" smtClean="0"/>
              <a:t>Growth-limiting factors (predators, disease, competitors, etc.) are removed or absent</a:t>
            </a:r>
          </a:p>
          <a:p>
            <a:pPr lvl="1" eaLnBrk="1" hangingPunct="1"/>
            <a:r>
              <a:rPr lang="en-US" smtClean="0"/>
              <a:t>They have major ecological effects</a:t>
            </a:r>
          </a:p>
          <a:p>
            <a:pPr lvl="1" eaLnBrk="1" hangingPunct="1"/>
            <a:r>
              <a:rPr lang="en-US" smtClean="0"/>
              <a:t>Chestnut blight from Asia wiped out American chestnut trees</a:t>
            </a:r>
          </a:p>
          <a:p>
            <a:pPr eaLnBrk="1" hangingPunct="1"/>
            <a:r>
              <a:rPr lang="en-US" smtClean="0"/>
              <a:t>Some species help people (i.e., European honeybees)</a:t>
            </a:r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invasive mussels</a:t>
            </a:r>
          </a:p>
        </p:txBody>
      </p:sp>
      <p:pic>
        <p:nvPicPr>
          <p:cNvPr id="70668" name="Picture 12" descr="SBS_4e_Figure_04_16a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754188"/>
            <a:ext cx="4495800" cy="3348037"/>
          </a:xfrm>
          <a:prstGeom prst="rect">
            <a:avLst/>
          </a:prstGeom>
          <a:noFill/>
        </p:spPr>
      </p:pic>
      <p:pic>
        <p:nvPicPr>
          <p:cNvPr id="70669" name="Picture 13" descr="SBS_4e_Figure_04_16b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52600"/>
            <a:ext cx="4419600" cy="326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195263"/>
            <a:ext cx="8202613" cy="536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Controlling invasive species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04888"/>
            <a:ext cx="7772400" cy="47894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Techniques to control invasive species</a:t>
            </a:r>
          </a:p>
          <a:p>
            <a:pPr lvl="1" eaLnBrk="1" hangingPunct="1"/>
            <a:r>
              <a:rPr lang="en-US" smtClean="0"/>
              <a:t>Removing them manually</a:t>
            </a:r>
          </a:p>
          <a:p>
            <a:pPr lvl="1" eaLnBrk="1" hangingPunct="1"/>
            <a:r>
              <a:rPr lang="en-US" smtClean="0"/>
              <a:t>Applying toxic chemicals</a:t>
            </a:r>
          </a:p>
          <a:p>
            <a:pPr lvl="1" eaLnBrk="1" hangingPunct="1"/>
            <a:r>
              <a:rPr lang="en-US" smtClean="0"/>
              <a:t>Drying them out</a:t>
            </a:r>
          </a:p>
          <a:p>
            <a:pPr lvl="1" eaLnBrk="1" hangingPunct="1"/>
            <a:r>
              <a:rPr lang="en-US" smtClean="0"/>
              <a:t>Depriving them of oxygen</a:t>
            </a:r>
          </a:p>
          <a:p>
            <a:pPr lvl="1" eaLnBrk="1" hangingPunct="1"/>
            <a:r>
              <a:rPr lang="en-US" smtClean="0"/>
              <a:t>Stressing them with heat, sound, electricity, carbon dioxide, or ultraviolet light</a:t>
            </a:r>
          </a:p>
          <a:p>
            <a:pPr eaLnBrk="1" hangingPunct="1"/>
            <a:r>
              <a:rPr lang="en-US" smtClean="0"/>
              <a:t>Control and eradication are hard and expensive</a:t>
            </a:r>
          </a:p>
          <a:p>
            <a:pPr eaLnBrk="1" hangingPunct="1">
              <a:buFont typeface="Times New Roman" pitchFamily="28" charset="0"/>
              <a:buNone/>
            </a:pPr>
            <a:r>
              <a:rPr lang="en-US" i="1" smtClean="0"/>
              <a:t>Prevention, rather than control, is the best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36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Widely separated regions share similarities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486400"/>
            <a:ext cx="184150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04925"/>
            <a:ext cx="8534400" cy="23558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smtClean="0"/>
              <a:t>Biome</a:t>
            </a:r>
            <a:r>
              <a:rPr lang="en-US" smtClean="0"/>
              <a:t> = major regional complex of similar communities recognized by</a:t>
            </a:r>
          </a:p>
          <a:p>
            <a:pPr lvl="1" eaLnBrk="1" hangingPunct="1"/>
            <a:r>
              <a:rPr lang="en-US" smtClean="0"/>
              <a:t>Plant type</a:t>
            </a:r>
          </a:p>
          <a:p>
            <a:pPr lvl="1" eaLnBrk="1" hangingPunct="1"/>
            <a:r>
              <a:rPr lang="en-US" smtClean="0"/>
              <a:t>Vegetation</a:t>
            </a:r>
            <a:br>
              <a:rPr lang="en-US" smtClean="0"/>
            </a:br>
            <a:r>
              <a:rPr lang="en-US" smtClean="0"/>
              <a:t> structure</a:t>
            </a:r>
          </a:p>
        </p:txBody>
      </p:sp>
      <p:pic>
        <p:nvPicPr>
          <p:cNvPr id="74760" name="Picture 8" descr="SBS_4e_Figure_04_18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44725"/>
            <a:ext cx="5875338" cy="423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80975"/>
            <a:ext cx="8685212" cy="541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Levels of ecological studies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1201738"/>
            <a:ext cx="8788400" cy="47910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smtClean="0"/>
              <a:t>Population ecology</a:t>
            </a:r>
            <a:r>
              <a:rPr lang="en-US" smtClean="0"/>
              <a:t> = investigates the dynamics of population change</a:t>
            </a:r>
          </a:p>
          <a:p>
            <a:pPr lvl="1" eaLnBrk="1" hangingPunct="1"/>
            <a:r>
              <a:rPr lang="en-US" smtClean="0"/>
              <a:t>The factors affecting the distribution and abundance of members of a population</a:t>
            </a:r>
          </a:p>
          <a:p>
            <a:pPr lvl="1" eaLnBrk="1" hangingPunct="1"/>
            <a:r>
              <a:rPr lang="en-US" smtClean="0"/>
              <a:t>Why some populations increase and others decrease</a:t>
            </a:r>
          </a:p>
          <a:p>
            <a:pPr eaLnBrk="1" hangingPunct="1"/>
            <a:r>
              <a:rPr lang="en-US" b="1" smtClean="0"/>
              <a:t>Community ecology</a:t>
            </a:r>
            <a:r>
              <a:rPr lang="en-US" smtClean="0"/>
              <a:t> = focuses on patterns of species diversity and interactions</a:t>
            </a:r>
          </a:p>
          <a:p>
            <a:pPr eaLnBrk="1" hangingPunct="1"/>
            <a:r>
              <a:rPr lang="en-US" b="1" smtClean="0"/>
              <a:t>Ecosystem ecology</a:t>
            </a:r>
            <a:r>
              <a:rPr lang="en-US" smtClean="0"/>
              <a:t> = studies living and nonliving components of systems to reveal patterns</a:t>
            </a:r>
          </a:p>
          <a:p>
            <a:pPr lvl="1" eaLnBrk="1" hangingPunct="1"/>
            <a:r>
              <a:rPr lang="en-US" smtClean="0"/>
              <a:t>Nutrient and energy 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Multiple factors determine a biome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4953000" cy="53879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The type of biome depends on abiotic factors </a:t>
            </a:r>
          </a:p>
          <a:p>
            <a:pPr lvl="1" eaLnBrk="1" hangingPunct="1"/>
            <a:r>
              <a:rPr lang="en-US" smtClean="0"/>
              <a:t>Temperature, precipitation, soil type, atmospheric circulation</a:t>
            </a:r>
          </a:p>
          <a:p>
            <a:pPr eaLnBrk="1" hangingPunct="1"/>
            <a:r>
              <a:rPr lang="en-US" b="1" smtClean="0"/>
              <a:t>Climatographs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smtClean="0"/>
              <a:t>a</a:t>
            </a:r>
            <a:r>
              <a:rPr lang="en-US" b="1" smtClean="0"/>
              <a:t> </a:t>
            </a:r>
            <a:r>
              <a:rPr lang="en-US" smtClean="0"/>
              <a:t>climate diagram showing </a:t>
            </a:r>
          </a:p>
          <a:p>
            <a:pPr lvl="1" eaLnBrk="1" hangingPunct="1"/>
            <a:r>
              <a:rPr lang="en-US" smtClean="0"/>
              <a:t>An area’s mean monthly temperature and precipitation</a:t>
            </a:r>
          </a:p>
          <a:p>
            <a:pPr lvl="1" eaLnBrk="1" hangingPunct="1"/>
            <a:r>
              <a:rPr lang="en-US" smtClean="0"/>
              <a:t>Similar biomes occupy similar latitudes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0" y="5410200"/>
            <a:ext cx="184150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75784" name="Picture 8" descr="SBS_4e_Figure_04_19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324100"/>
            <a:ext cx="39624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Temperate deciduous forest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913312" cy="47910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i="1" smtClean="0"/>
              <a:t>Deciduous trees</a:t>
            </a:r>
            <a:r>
              <a:rPr lang="en-US" smtClean="0"/>
              <a:t> lose their leaves each fall </a:t>
            </a:r>
          </a:p>
          <a:p>
            <a:pPr lvl="1" eaLnBrk="1" hangingPunct="1"/>
            <a:r>
              <a:rPr lang="en-US" smtClean="0"/>
              <a:t>They remain dormant during winter</a:t>
            </a:r>
          </a:p>
          <a:p>
            <a:pPr eaLnBrk="1" hangingPunct="1"/>
            <a:r>
              <a:rPr lang="en-US" smtClean="0"/>
              <a:t>Mid-latitude forests in Europe, East China, Eastern North America</a:t>
            </a:r>
          </a:p>
          <a:p>
            <a:pPr eaLnBrk="1" hangingPunct="1"/>
            <a:r>
              <a:rPr lang="en-US" smtClean="0"/>
              <a:t>Even, year-round precipitation</a:t>
            </a:r>
          </a:p>
          <a:p>
            <a:pPr eaLnBrk="1" hangingPunct="1"/>
            <a:r>
              <a:rPr lang="en-US" smtClean="0"/>
              <a:t>Fertile soils</a:t>
            </a:r>
          </a:p>
          <a:p>
            <a:pPr eaLnBrk="1" hangingPunct="1"/>
            <a:r>
              <a:rPr lang="en-US" smtClean="0"/>
              <a:t>Forests = oak, beech, maple</a:t>
            </a:r>
          </a:p>
        </p:txBody>
      </p:sp>
      <p:pic>
        <p:nvPicPr>
          <p:cNvPr id="77833" name="Picture 9" descr="SBS_4e_Figure_04_20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066800"/>
            <a:ext cx="365125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Temperate grasslands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09650"/>
            <a:ext cx="5105400" cy="44069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More extreme temperature difference </a:t>
            </a:r>
          </a:p>
          <a:p>
            <a:pPr lvl="1" eaLnBrk="1" hangingPunct="1"/>
            <a:r>
              <a:rPr lang="en-US" smtClean="0"/>
              <a:t>Between winter and summer</a:t>
            </a:r>
          </a:p>
          <a:p>
            <a:pPr eaLnBrk="1" hangingPunct="1"/>
            <a:r>
              <a:rPr lang="en-US" smtClean="0"/>
              <a:t>Less precipitation</a:t>
            </a:r>
          </a:p>
          <a:p>
            <a:pPr eaLnBrk="1" hangingPunct="1"/>
            <a:r>
              <a:rPr lang="en-US" smtClean="0"/>
              <a:t>Also called </a:t>
            </a:r>
            <a:r>
              <a:rPr lang="en-US" i="1" smtClean="0"/>
              <a:t>steppe</a:t>
            </a:r>
            <a:r>
              <a:rPr lang="en-US" smtClean="0"/>
              <a:t> or </a:t>
            </a:r>
            <a:r>
              <a:rPr lang="en-US" i="1" smtClean="0"/>
              <a:t>prairie</a:t>
            </a:r>
          </a:p>
          <a:p>
            <a:pPr lvl="1" eaLnBrk="1" hangingPunct="1"/>
            <a:r>
              <a:rPr lang="en-US" smtClean="0"/>
              <a:t>Once widespread, but has been converted to agriculture</a:t>
            </a:r>
          </a:p>
          <a:p>
            <a:pPr lvl="1" eaLnBrk="1" hangingPunct="1"/>
            <a:r>
              <a:rPr lang="en-US" smtClean="0"/>
              <a:t>Bison, prairie dogs, ground-nesting birds, pronghorn</a:t>
            </a:r>
          </a:p>
        </p:txBody>
      </p:sp>
      <p:pic>
        <p:nvPicPr>
          <p:cNvPr id="78857" name="Picture 9" descr="SBS_4e_Figure_04_21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513" y="1219200"/>
            <a:ext cx="3900487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Temperate rainforest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995363"/>
            <a:ext cx="4313237" cy="517683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Coastal Pacific Northwest </a:t>
            </a:r>
          </a:p>
          <a:p>
            <a:pPr eaLnBrk="1" hangingPunct="1"/>
            <a:r>
              <a:rPr lang="en-US" smtClean="0"/>
              <a:t>Great deal of precipitation</a:t>
            </a:r>
          </a:p>
          <a:p>
            <a:pPr eaLnBrk="1" hangingPunct="1"/>
            <a:r>
              <a:rPr lang="en-US" smtClean="0"/>
              <a:t>Coniferous trees: cedar, spruce, hemlock, fir</a:t>
            </a:r>
          </a:p>
          <a:p>
            <a:pPr eaLnBrk="1" hangingPunct="1"/>
            <a:r>
              <a:rPr lang="en-US" smtClean="0"/>
              <a:t>Moisture-loving animals</a:t>
            </a:r>
          </a:p>
          <a:p>
            <a:pPr lvl="1" eaLnBrk="1" hangingPunct="1"/>
            <a:r>
              <a:rPr lang="en-US" smtClean="0"/>
              <a:t>Banana slug</a:t>
            </a:r>
          </a:p>
          <a:p>
            <a:pPr eaLnBrk="1" hangingPunct="1"/>
            <a:r>
              <a:rPr lang="en-US" smtClean="0"/>
              <a:t>Erosion and landslides affect the fertile soil</a:t>
            </a:r>
          </a:p>
          <a:p>
            <a:pPr eaLnBrk="1" hangingPunct="1"/>
            <a:r>
              <a:rPr lang="en-US" smtClean="0"/>
              <a:t>Lumber and paper</a:t>
            </a:r>
          </a:p>
          <a:p>
            <a:pPr eaLnBrk="1" hangingPunct="1"/>
            <a:r>
              <a:rPr lang="en-US" smtClean="0"/>
              <a:t>Most old-growth is gone</a:t>
            </a:r>
          </a:p>
        </p:txBody>
      </p:sp>
      <p:pic>
        <p:nvPicPr>
          <p:cNvPr id="79881" name="Picture 9" descr="SBS_4e_Figure_04_22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51498"/>
            <a:ext cx="3962400" cy="6106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Tropical rainforest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990600"/>
            <a:ext cx="4608512" cy="46164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Southeast Asia, west Africa Central and South America </a:t>
            </a:r>
          </a:p>
          <a:p>
            <a:pPr eaLnBrk="1" hangingPunct="1"/>
            <a:r>
              <a:rPr lang="en-US" smtClean="0"/>
              <a:t>Year-round rain and warm temperatures</a:t>
            </a:r>
          </a:p>
          <a:p>
            <a:pPr eaLnBrk="1" hangingPunct="1"/>
            <a:r>
              <a:rPr lang="en-US" smtClean="0"/>
              <a:t>Dark and damp</a:t>
            </a:r>
          </a:p>
          <a:p>
            <a:pPr eaLnBrk="1" hangingPunct="1"/>
            <a:r>
              <a:rPr lang="en-US" smtClean="0"/>
              <a:t>Lush vegetation</a:t>
            </a:r>
          </a:p>
          <a:p>
            <a:pPr eaLnBrk="1" hangingPunct="1"/>
            <a:r>
              <a:rPr lang="en-US" smtClean="0"/>
              <a:t>Diverse species</a:t>
            </a:r>
          </a:p>
          <a:p>
            <a:pPr lvl="1" eaLnBrk="1" hangingPunct="1"/>
            <a:r>
              <a:rPr lang="en-US" smtClean="0"/>
              <a:t>But in low densities</a:t>
            </a:r>
          </a:p>
          <a:p>
            <a:pPr eaLnBrk="1" hangingPunct="1"/>
            <a:r>
              <a:rPr lang="en-US" smtClean="0"/>
              <a:t>Very poor, acidic soils</a:t>
            </a:r>
          </a:p>
        </p:txBody>
      </p:sp>
      <p:pic>
        <p:nvPicPr>
          <p:cNvPr id="80905" name="Picture 9" descr="SBS_4e_Figure_04_23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03899"/>
            <a:ext cx="3886200" cy="595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Tropical dry forest</a:t>
            </a:r>
          </a:p>
        </p:txBody>
      </p:sp>
      <p:sp>
        <p:nvSpPr>
          <p:cNvPr id="81922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192088" y="1219200"/>
            <a:ext cx="4313237" cy="5003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Also called </a:t>
            </a:r>
            <a:r>
              <a:rPr lang="en-US" i="1" smtClean="0"/>
              <a:t>tropical deciduous forest</a:t>
            </a:r>
          </a:p>
          <a:p>
            <a:pPr lvl="1" eaLnBrk="1" hangingPunct="1"/>
            <a:r>
              <a:rPr lang="en-US" smtClean="0"/>
              <a:t>Plants drop leaves during the dry season</a:t>
            </a:r>
          </a:p>
          <a:p>
            <a:pPr eaLnBrk="1" hangingPunct="1"/>
            <a:r>
              <a:rPr lang="en-US" smtClean="0"/>
              <a:t>India, Africa, South America, north Australia</a:t>
            </a:r>
          </a:p>
          <a:p>
            <a:pPr eaLnBrk="1" hangingPunct="1"/>
            <a:r>
              <a:rPr lang="en-US" smtClean="0"/>
              <a:t>Wet and dry seasons</a:t>
            </a:r>
          </a:p>
          <a:p>
            <a:pPr eaLnBrk="1" hangingPunct="1"/>
            <a:r>
              <a:rPr lang="en-US" smtClean="0"/>
              <a:t>Warm, but less rainfall</a:t>
            </a:r>
          </a:p>
          <a:p>
            <a:pPr eaLnBrk="1" hangingPunct="1"/>
            <a:r>
              <a:rPr lang="en-US" smtClean="0"/>
              <a:t>Converted to agriculture</a:t>
            </a:r>
          </a:p>
          <a:p>
            <a:pPr lvl="1" eaLnBrk="1" hangingPunct="1"/>
            <a:r>
              <a:rPr lang="en-US" smtClean="0"/>
              <a:t>Severe soil erosion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0" y="6096000"/>
            <a:ext cx="184150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81929" name="Picture 9" descr="SBS_4e_Figure_04_2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96958"/>
            <a:ext cx="4038600" cy="6161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Savanna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63663"/>
            <a:ext cx="4343400" cy="46593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Grassland interspersed with trees</a:t>
            </a:r>
          </a:p>
          <a:p>
            <a:pPr eaLnBrk="1" hangingPunct="1"/>
            <a:r>
              <a:rPr lang="en-US" smtClean="0"/>
              <a:t>Africa, South America, Australia, India</a:t>
            </a:r>
          </a:p>
          <a:p>
            <a:pPr eaLnBrk="1" hangingPunct="1"/>
            <a:r>
              <a:rPr lang="en-US" smtClean="0"/>
              <a:t>Precipitation is only during the rainy season</a:t>
            </a:r>
          </a:p>
          <a:p>
            <a:pPr eaLnBrk="1" hangingPunct="1"/>
            <a:r>
              <a:rPr lang="en-US" smtClean="0"/>
              <a:t>Animals gather near water holes</a:t>
            </a:r>
          </a:p>
          <a:p>
            <a:pPr eaLnBrk="1" hangingPunct="1"/>
            <a:r>
              <a:rPr lang="en-US" smtClean="0"/>
              <a:t>Zebras, gazelles, giraffes, lions, hyenas</a:t>
            </a:r>
          </a:p>
        </p:txBody>
      </p:sp>
      <p:pic>
        <p:nvPicPr>
          <p:cNvPr id="82954" name="Picture 10" descr="SBS_4e_Figure_04_25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29693"/>
            <a:ext cx="3886200" cy="5928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Desert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9163"/>
            <a:ext cx="4876800" cy="517683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Minimal precipitation</a:t>
            </a:r>
          </a:p>
          <a:p>
            <a:pPr eaLnBrk="1" hangingPunct="1"/>
            <a:r>
              <a:rPr lang="en-US" smtClean="0"/>
              <a:t>Some are bare, with sand dunes (Sahara)</a:t>
            </a:r>
          </a:p>
          <a:p>
            <a:pPr eaLnBrk="1" hangingPunct="1"/>
            <a:r>
              <a:rPr lang="en-US" smtClean="0"/>
              <a:t>Some are heavily vegetated (Sonoran)</a:t>
            </a:r>
          </a:p>
          <a:p>
            <a:pPr eaLnBrk="1" hangingPunct="1"/>
            <a:r>
              <a:rPr lang="en-US" smtClean="0"/>
              <a:t>They are not always hot</a:t>
            </a:r>
          </a:p>
          <a:p>
            <a:pPr lvl="1" eaLnBrk="1" hangingPunct="1"/>
            <a:r>
              <a:rPr lang="en-US" smtClean="0"/>
              <a:t>Temperatures vary widely</a:t>
            </a:r>
          </a:p>
          <a:p>
            <a:pPr eaLnBrk="1" hangingPunct="1"/>
            <a:r>
              <a:rPr lang="en-US" smtClean="0"/>
              <a:t>Saline soils</a:t>
            </a:r>
          </a:p>
          <a:p>
            <a:pPr eaLnBrk="1" hangingPunct="1"/>
            <a:r>
              <a:rPr lang="en-US" smtClean="0"/>
              <a:t>Animals = nocturnal, nomadic</a:t>
            </a:r>
          </a:p>
          <a:p>
            <a:pPr eaLnBrk="1" hangingPunct="1"/>
            <a:r>
              <a:rPr lang="en-US" smtClean="0"/>
              <a:t>Plants = thick skins, spines</a:t>
            </a:r>
          </a:p>
        </p:txBody>
      </p:sp>
      <p:pic>
        <p:nvPicPr>
          <p:cNvPr id="83977" name="Picture 9" descr="SBS_4e_Figure_04_26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5" y="982663"/>
            <a:ext cx="4041775" cy="587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Tundra</a:t>
            </a:r>
          </a:p>
        </p:txBody>
      </p:sp>
      <p:sp>
        <p:nvSpPr>
          <p:cNvPr id="84994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" y="977900"/>
            <a:ext cx="5105400" cy="53467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Russia, Canada, Scandinavia</a:t>
            </a:r>
          </a:p>
          <a:p>
            <a:pPr eaLnBrk="1" hangingPunct="1"/>
            <a:r>
              <a:rPr lang="en-US" smtClean="0"/>
              <a:t>Minimal precipitation</a:t>
            </a:r>
          </a:p>
          <a:p>
            <a:pPr eaLnBrk="1" hangingPunct="1"/>
            <a:r>
              <a:rPr lang="en-US" smtClean="0"/>
              <a:t>Extremely cold winters</a:t>
            </a:r>
          </a:p>
          <a:p>
            <a:pPr eaLnBrk="1" hangingPunct="1"/>
            <a:r>
              <a:rPr lang="en-US" b="1" smtClean="0"/>
              <a:t>Permafrost</a:t>
            </a:r>
            <a:r>
              <a:rPr lang="en-US" smtClean="0"/>
              <a:t> = permanently frozen soil</a:t>
            </a:r>
          </a:p>
          <a:p>
            <a:pPr lvl="1" eaLnBrk="1" hangingPunct="1"/>
            <a:r>
              <a:rPr lang="en-US" smtClean="0"/>
              <a:t>Melting due to climate change</a:t>
            </a:r>
          </a:p>
          <a:p>
            <a:pPr eaLnBrk="1" hangingPunct="1"/>
            <a:r>
              <a:rPr lang="en-US" smtClean="0"/>
              <a:t>Few animals: polar bears, musk oxen, caribou, migratory birds</a:t>
            </a:r>
          </a:p>
          <a:p>
            <a:pPr eaLnBrk="1" hangingPunct="1"/>
            <a:r>
              <a:rPr lang="en-US" smtClean="0"/>
              <a:t>Lichens, low vegetation, few trees</a:t>
            </a:r>
            <a:r>
              <a:rPr lang="en-US" sz="2400" smtClean="0"/>
              <a:t> </a:t>
            </a:r>
          </a:p>
        </p:txBody>
      </p:sp>
      <p:pic>
        <p:nvPicPr>
          <p:cNvPr id="85001" name="Picture 9" descr="SBS_4e_Figure_04_27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550" y="944562"/>
            <a:ext cx="3854450" cy="591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Boreal forest (</a:t>
            </a:r>
            <a:r>
              <a:rPr lang="en-US" i="1" smtClean="0"/>
              <a:t>taiga</a:t>
            </a:r>
            <a:r>
              <a:rPr lang="en-US" smtClean="0"/>
              <a:t>)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724400" cy="42291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Canada, Alaska, Russia, Scandinavia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 few evergreen tree species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Cool and dry climate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Long, cold winters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Short, cool summers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Nutrient poor, acidic soil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Moose, wolves, bears, lynx, migratory birds</a:t>
            </a:r>
          </a:p>
        </p:txBody>
      </p:sp>
      <p:pic>
        <p:nvPicPr>
          <p:cNvPr id="86025" name="Picture 9" descr="SBS_4e_Figure_04_28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663" y="669925"/>
            <a:ext cx="3970337" cy="618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80975"/>
            <a:ext cx="8685212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Each organism has habitat needs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3650"/>
            <a:ext cx="8229600" cy="50053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smtClean="0"/>
              <a:t>Habitat </a:t>
            </a:r>
            <a:r>
              <a:rPr lang="en-US" smtClean="0"/>
              <a:t>= the environment where an organism lives </a:t>
            </a:r>
          </a:p>
          <a:p>
            <a:pPr lvl="1" eaLnBrk="1" hangingPunct="1"/>
            <a:r>
              <a:rPr lang="en-US" smtClean="0"/>
              <a:t>It includes living and nonliving elements</a:t>
            </a:r>
          </a:p>
          <a:p>
            <a:pPr eaLnBrk="1" hangingPunct="1"/>
            <a:r>
              <a:rPr lang="en-US" b="1" smtClean="0"/>
              <a:t>Habitat use</a:t>
            </a:r>
            <a:r>
              <a:rPr lang="en-US" smtClean="0"/>
              <a:t> = each organism thrives in certain habitats, but not in others</a:t>
            </a:r>
          </a:p>
          <a:p>
            <a:pPr lvl="1" eaLnBrk="1" hangingPunct="1"/>
            <a:r>
              <a:rPr lang="en-US" smtClean="0"/>
              <a:t>Results in nonrandom patterns of use</a:t>
            </a:r>
          </a:p>
          <a:p>
            <a:pPr eaLnBrk="1" hangingPunct="1"/>
            <a:r>
              <a:rPr lang="en-US" b="1" smtClean="0"/>
              <a:t>Habitat selection</a:t>
            </a:r>
            <a:r>
              <a:rPr lang="en-US" smtClean="0"/>
              <a:t> = the process by which organisms actively select habitats in which to live</a:t>
            </a:r>
          </a:p>
          <a:p>
            <a:pPr lvl="1" eaLnBrk="1" hangingPunct="1"/>
            <a:r>
              <a:rPr lang="en-US" smtClean="0"/>
              <a:t>Availability and quality of habitat are crucial to an organism’s well-being</a:t>
            </a:r>
          </a:p>
          <a:p>
            <a:pPr lvl="1" eaLnBrk="1" hangingPunct="1"/>
            <a:r>
              <a:rPr lang="en-US" smtClean="0"/>
              <a:t>Human developments conflict with this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Chaparral</a:t>
            </a:r>
          </a:p>
        </p:txBody>
      </p:sp>
      <p:sp>
        <p:nvSpPr>
          <p:cNvPr id="87042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33400" y="838200"/>
            <a:ext cx="4343400" cy="5003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Occurs in small patches around the globe</a:t>
            </a:r>
          </a:p>
          <a:p>
            <a:pPr eaLnBrk="1" hangingPunct="1"/>
            <a:r>
              <a:rPr lang="en-US" smtClean="0"/>
              <a:t>Mediterranean Sea, Chile, California, south Australia</a:t>
            </a:r>
          </a:p>
          <a:p>
            <a:pPr eaLnBrk="1" hangingPunct="1"/>
            <a:r>
              <a:rPr lang="en-US" smtClean="0"/>
              <a:t>High seasonal biome</a:t>
            </a:r>
          </a:p>
          <a:p>
            <a:pPr lvl="1" eaLnBrk="1" hangingPunct="1"/>
            <a:r>
              <a:rPr lang="en-US" smtClean="0"/>
              <a:t>Mild, wet winters</a:t>
            </a:r>
          </a:p>
          <a:p>
            <a:pPr lvl="1" eaLnBrk="1" hangingPunct="1"/>
            <a:r>
              <a:rPr lang="en-US" smtClean="0"/>
              <a:t>Warm, dry summers</a:t>
            </a:r>
          </a:p>
          <a:p>
            <a:pPr eaLnBrk="1" hangingPunct="1"/>
            <a:r>
              <a:rPr lang="en-US" smtClean="0"/>
              <a:t>Frequent fires</a:t>
            </a:r>
          </a:p>
          <a:p>
            <a:pPr eaLnBrk="1" hangingPunct="1"/>
            <a:r>
              <a:rPr lang="en-US" smtClean="0"/>
              <a:t>Densely thicketed, evergreen shrubs</a:t>
            </a:r>
          </a:p>
        </p:txBody>
      </p:sp>
      <p:pic>
        <p:nvPicPr>
          <p:cNvPr id="87049" name="Picture 9" descr="SBS_4e_Figure_04_29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6513" y="669925"/>
            <a:ext cx="4027487" cy="618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3" name="Picture 9" descr="SBS_4e_Figure_04_30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4114800" cy="3775075"/>
          </a:xfrm>
          <a:prstGeom prst="rect">
            <a:avLst/>
          </a:prstGeom>
          <a:noFill/>
        </p:spPr>
      </p:pic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541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Altitudes create “latitudinal patterns”</a:t>
            </a:r>
          </a:p>
        </p:txBody>
      </p:sp>
      <p:sp>
        <p:nvSpPr>
          <p:cNvPr id="88067" name="Rectangle 6"/>
          <p:cNvSpPr>
            <a:spLocks noChangeArrowheads="1"/>
          </p:cNvSpPr>
          <p:nvPr/>
        </p:nvSpPr>
        <p:spPr bwMode="auto">
          <a:xfrm>
            <a:off x="457200" y="57150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Bef>
                <a:spcPct val="20000"/>
              </a:spcBef>
            </a:pPr>
            <a:r>
              <a:rPr lang="en-US" i="1"/>
              <a:t>Hiking up a mountain in the southwest U.S. is like walking from Mexico to Canada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5025"/>
            <a:ext cx="8534400" cy="487521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200"/>
              </a:spcBef>
            </a:pPr>
            <a:r>
              <a:rPr lang="en-US" smtClean="0"/>
              <a:t>Vegetative communities rapidly change along mountain slopes</a:t>
            </a:r>
          </a:p>
          <a:p>
            <a:pPr eaLnBrk="1" hangingPunct="1"/>
            <a:r>
              <a:rPr lang="en-US" smtClean="0"/>
              <a:t>The climate varies with altitude</a:t>
            </a:r>
          </a:p>
          <a:p>
            <a:pPr eaLnBrk="1" hangingPunct="1"/>
            <a:r>
              <a:rPr lang="en-US" smtClean="0"/>
              <a:t>A mountain climber in the Andes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Begins in the tropics and ends </a:t>
            </a:r>
            <a:br>
              <a:rPr lang="en-US" smtClean="0"/>
            </a:br>
            <a:r>
              <a:rPr lang="en-US" smtClean="0"/>
              <a:t>on a glacier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/>
              <a:t>Rainshadow effect</a:t>
            </a:r>
            <a:r>
              <a:rPr lang="en-US" i="1" smtClean="0"/>
              <a:t> </a:t>
            </a:r>
            <a:r>
              <a:rPr lang="en-US" smtClean="0"/>
              <a:t>= air going </a:t>
            </a:r>
            <a:br>
              <a:rPr lang="en-US" smtClean="0"/>
            </a:br>
            <a:r>
              <a:rPr lang="en-US" smtClean="0"/>
              <a:t>over a mountain releases </a:t>
            </a:r>
            <a:br>
              <a:rPr lang="en-US" smtClean="0"/>
            </a:br>
            <a:r>
              <a:rPr lang="en-US" smtClean="0"/>
              <a:t>moisture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Creating an arid region </a:t>
            </a:r>
            <a:br>
              <a:rPr lang="en-US" smtClean="0"/>
            </a:br>
            <a:r>
              <a:rPr lang="en-US" smtClean="0"/>
              <a:t>on the other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Systems are perceived in various ways</a:t>
            </a:r>
          </a:p>
        </p:txBody>
      </p:sp>
      <p:sp>
        <p:nvSpPr>
          <p:cNvPr id="16486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371600"/>
            <a:ext cx="8382000" cy="45783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Categorizing environmental systems helps make Earth’s dazzling complexity comprehensible</a:t>
            </a:r>
          </a:p>
          <a:p>
            <a:pPr eaLnBrk="1" hangingPunct="1"/>
            <a:r>
              <a:rPr lang="en-US" smtClean="0"/>
              <a:t>For example, the Earth consists of structural spheres</a:t>
            </a:r>
          </a:p>
          <a:p>
            <a:pPr lvl="1" eaLnBrk="1" hangingPunct="1"/>
            <a:r>
              <a:rPr lang="en-US" b="1" smtClean="0"/>
              <a:t>Lithosphere</a:t>
            </a:r>
            <a:r>
              <a:rPr lang="en-US" smtClean="0"/>
              <a:t> = rock and sediment </a:t>
            </a:r>
          </a:p>
          <a:p>
            <a:pPr lvl="1" eaLnBrk="1" hangingPunct="1"/>
            <a:r>
              <a:rPr lang="en-US" b="1" smtClean="0"/>
              <a:t>Atmosphere</a:t>
            </a:r>
            <a:r>
              <a:rPr lang="en-US" smtClean="0"/>
              <a:t> = the air surrounding our planet</a:t>
            </a:r>
          </a:p>
          <a:p>
            <a:pPr lvl="1" eaLnBrk="1" hangingPunct="1"/>
            <a:r>
              <a:rPr lang="en-US" b="1" smtClean="0"/>
              <a:t>Hydrosphere</a:t>
            </a:r>
            <a:r>
              <a:rPr lang="en-US" smtClean="0"/>
              <a:t> = liquid, solid or vapor water </a:t>
            </a:r>
          </a:p>
          <a:p>
            <a:pPr lvl="1" eaLnBrk="1" hangingPunct="1"/>
            <a:r>
              <a:rPr lang="en-US" b="1" smtClean="0"/>
              <a:t>Biosphere</a:t>
            </a:r>
            <a:r>
              <a:rPr lang="en-US" smtClean="0"/>
              <a:t> = the planet’s living organisms and the abiotic (nonliving) portions of the environment </a:t>
            </a:r>
          </a:p>
          <a:p>
            <a:pPr eaLnBrk="1" hangingPunct="1"/>
            <a:r>
              <a:rPr lang="en-US" smtClean="0"/>
              <a:t>Boundaries overlap, so the systems interact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Ecosystems	 </a:t>
            </a:r>
          </a:p>
        </p:txBody>
      </p:sp>
      <p:sp>
        <p:nvSpPr>
          <p:cNvPr id="165891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788400" cy="5003800"/>
          </a:xfrm>
        </p:spPr>
        <p:txBody>
          <a:bodyPr anchor="t">
            <a:normAutofit fontScale="92500" lnSpcReduction="10000"/>
          </a:bodyPr>
          <a:lstStyle/>
          <a:p>
            <a:pPr eaLnBrk="1" hangingPunct="1"/>
            <a:r>
              <a:rPr lang="en-US" b="1" smtClean="0"/>
              <a:t>Ecosystem</a:t>
            </a:r>
            <a:r>
              <a:rPr lang="en-US" smtClean="0"/>
              <a:t> = all organisms and nonliving entities that occur and interact in a particular area at the same time</a:t>
            </a:r>
          </a:p>
          <a:p>
            <a:pPr lvl="1" eaLnBrk="1" hangingPunct="1"/>
            <a:r>
              <a:rPr lang="en-US" smtClean="0"/>
              <a:t>It includes abiotic and biotic components</a:t>
            </a:r>
          </a:p>
          <a:p>
            <a:pPr eaLnBrk="1" hangingPunct="1"/>
            <a:r>
              <a:rPr lang="en-US" smtClean="0"/>
              <a:t>Biological entities are tightly intertwined with chemical and physical entities</a:t>
            </a:r>
          </a:p>
          <a:p>
            <a:pPr lvl="1" eaLnBrk="1" hangingPunct="1"/>
            <a:r>
              <a:rPr lang="en-US" smtClean="0"/>
              <a:t>Through interactions and feedback loops</a:t>
            </a:r>
          </a:p>
          <a:p>
            <a:pPr eaLnBrk="1" hangingPunct="1"/>
            <a:r>
              <a:rPr lang="en-US" smtClean="0"/>
              <a:t>Ecosystems receive, process and transform inputs of energy</a:t>
            </a:r>
          </a:p>
          <a:p>
            <a:pPr lvl="1" eaLnBrk="1" hangingPunct="1"/>
            <a:r>
              <a:rPr lang="en-US" smtClean="0"/>
              <a:t>While cycling and recycling matter</a:t>
            </a:r>
          </a:p>
          <a:p>
            <a:pPr lvl="1" eaLnBrk="1" hangingPunct="1"/>
            <a:r>
              <a:rPr lang="en-US" smtClean="0"/>
              <a:t>Outputs produced include heat, water, wastes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Energy is converted to biomass</a:t>
            </a:r>
          </a:p>
        </p:txBody>
      </p:sp>
      <p:sp>
        <p:nvSpPr>
          <p:cNvPr id="169987" name="Content Placeholder 2"/>
          <p:cNvSpPr>
            <a:spLocks noGrp="1"/>
          </p:cNvSpPr>
          <p:nvPr>
            <p:ph idx="4294967295"/>
          </p:nvPr>
        </p:nvSpPr>
        <p:spPr>
          <a:xfrm>
            <a:off x="203200" y="876300"/>
            <a:ext cx="8788400" cy="5175250"/>
          </a:xfrm>
        </p:spPr>
        <p:txBody>
          <a:bodyPr anchor="t">
            <a:normAutofit fontScale="92500" lnSpcReduction="10000"/>
          </a:bodyPr>
          <a:lstStyle/>
          <a:p>
            <a:pPr eaLnBrk="1" hangingPunct="1"/>
            <a:r>
              <a:rPr lang="en-US" i="1" smtClean="0"/>
              <a:t>Primary production</a:t>
            </a:r>
            <a:r>
              <a:rPr lang="en-US" b="1" smtClean="0"/>
              <a:t> = </a:t>
            </a:r>
            <a:r>
              <a:rPr lang="en-US" smtClean="0"/>
              <a:t>conversion of</a:t>
            </a:r>
            <a:r>
              <a:rPr lang="en-US" b="1" smtClean="0"/>
              <a:t> </a:t>
            </a:r>
            <a:r>
              <a:rPr lang="en-US" smtClean="0"/>
              <a:t>solar energy to chemical energy in sugars by autotrophs </a:t>
            </a:r>
          </a:p>
          <a:p>
            <a:pPr eaLnBrk="1" hangingPunct="1"/>
            <a:r>
              <a:rPr lang="en-US" b="1" smtClean="0"/>
              <a:t>Gross primary production (GPP)</a:t>
            </a:r>
            <a:r>
              <a:rPr lang="en-US" smtClean="0"/>
              <a:t> = assimilation of energy by autotrophs</a:t>
            </a:r>
          </a:p>
          <a:p>
            <a:pPr eaLnBrk="1" hangingPunct="1"/>
            <a:r>
              <a:rPr lang="en-US" b="1" smtClean="0"/>
              <a:t>Net primary production</a:t>
            </a:r>
            <a:r>
              <a:rPr lang="en-US" smtClean="0"/>
              <a:t> </a:t>
            </a:r>
            <a:r>
              <a:rPr lang="en-US" b="1" smtClean="0"/>
              <a:t>(NPP)</a:t>
            </a:r>
            <a:r>
              <a:rPr lang="en-US" smtClean="0"/>
              <a:t> = energy remaining  after respiration which is used to generate biomass</a:t>
            </a:r>
            <a:endParaRPr lang="en-US" i="1" smtClean="0"/>
          </a:p>
          <a:p>
            <a:pPr lvl="1" eaLnBrk="1" hangingPunct="1"/>
            <a:r>
              <a:rPr lang="en-US" smtClean="0"/>
              <a:t>Available for consumption by heterotrophs</a:t>
            </a:r>
          </a:p>
          <a:p>
            <a:pPr eaLnBrk="1" hangingPunct="1"/>
            <a:r>
              <a:rPr lang="en-US" i="1" smtClean="0"/>
              <a:t>Secondary production</a:t>
            </a:r>
            <a:r>
              <a:rPr lang="en-US" smtClean="0"/>
              <a:t> = biomass generated by heterotrophs from consuming autotrophs</a:t>
            </a:r>
            <a:endParaRPr lang="en-US" b="1" smtClean="0"/>
          </a:p>
          <a:p>
            <a:pPr eaLnBrk="1" hangingPunct="1"/>
            <a:r>
              <a:rPr lang="en-US" b="1" smtClean="0"/>
              <a:t>Productivity </a:t>
            </a:r>
            <a:r>
              <a:rPr lang="en-US" smtClean="0"/>
              <a:t>= rate at which ecosystems generate biomass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80975"/>
            <a:ext cx="8685212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Net primary productivity of ecosystems</a:t>
            </a:r>
          </a:p>
        </p:txBody>
      </p:sp>
      <p:sp>
        <p:nvSpPr>
          <p:cNvPr id="172035" name="Rectangle 7"/>
          <p:cNvSpPr>
            <a:spLocks noChangeArrowheads="1"/>
          </p:cNvSpPr>
          <p:nvPr/>
        </p:nvSpPr>
        <p:spPr bwMode="auto">
          <a:xfrm>
            <a:off x="533400" y="838200"/>
            <a:ext cx="7813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cs typeface="Arial" charset="0"/>
              </a:rPr>
              <a:t>High net primary productivity</a:t>
            </a:r>
            <a:r>
              <a:rPr lang="en-US">
                <a:cs typeface="Arial" charset="0"/>
              </a:rPr>
              <a:t> = ecosystems whose plants rapidly convert solar energy to biomass</a:t>
            </a:r>
            <a:endParaRPr lang="en-US" i="1">
              <a:cs typeface="Arial" charset="0"/>
            </a:endParaRPr>
          </a:p>
          <a:p>
            <a:pPr eaLnBrk="1" hangingPunct="1"/>
            <a:endParaRPr lang="en-US" sz="2400">
              <a:cs typeface="Arial" charset="0"/>
            </a:endParaRPr>
          </a:p>
        </p:txBody>
      </p:sp>
      <p:pic>
        <p:nvPicPr>
          <p:cNvPr id="172038" name="Picture 6" descr="SBS_4e_Figure_05_06a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1897063"/>
            <a:ext cx="6661150" cy="455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80975"/>
            <a:ext cx="8685212" cy="1073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NPP variation causes global geographic patterns</a:t>
            </a:r>
          </a:p>
        </p:txBody>
      </p:sp>
      <p:sp>
        <p:nvSpPr>
          <p:cNvPr id="173059" name="Rectangle 6"/>
          <p:cNvSpPr>
            <a:spLocks noChangeArrowheads="1"/>
          </p:cNvSpPr>
          <p:nvPr/>
        </p:nvSpPr>
        <p:spPr bwMode="auto">
          <a:xfrm>
            <a:off x="415925" y="548005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i="1">
                <a:cs typeface="Arial" charset="0"/>
              </a:rPr>
              <a:t>NPP increases with temperature and precipitation on land, and with light and nutrients in aquatic ecosystems</a:t>
            </a:r>
          </a:p>
        </p:txBody>
      </p:sp>
      <p:pic>
        <p:nvPicPr>
          <p:cNvPr id="173062" name="Picture 6" descr="SBS_4e_Figure_05_06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813" y="1184275"/>
            <a:ext cx="7051675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 idx="4294967295"/>
          </p:nvPr>
        </p:nvSpPr>
        <p:spPr>
          <a:xfrm>
            <a:off x="268288" y="714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Nutrients can limit productivity</a:t>
            </a:r>
          </a:p>
        </p:txBody>
      </p:sp>
      <p:sp>
        <p:nvSpPr>
          <p:cNvPr id="174083" name="Content Placeholder 2"/>
          <p:cNvSpPr>
            <a:spLocks noGrp="1"/>
          </p:cNvSpPr>
          <p:nvPr>
            <p:ph idx="4294967295"/>
          </p:nvPr>
        </p:nvSpPr>
        <p:spPr>
          <a:xfrm>
            <a:off x="192088" y="838200"/>
            <a:ext cx="8788400" cy="3889375"/>
          </a:xfrm>
        </p:spPr>
        <p:txBody>
          <a:bodyPr anchor="t">
            <a:normAutofit fontScale="92500" lnSpcReduction="20000"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b="1" smtClean="0"/>
              <a:t>Nutrients</a:t>
            </a:r>
            <a:r>
              <a:rPr lang="en-US" smtClean="0"/>
              <a:t> = elements and compounds required for survival that are consumed by organisms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i="1" smtClean="0"/>
              <a:t>Macronutrients</a:t>
            </a:r>
            <a:r>
              <a:rPr lang="en-US" smtClean="0"/>
              <a:t> = required in larger amounts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mtClean="0"/>
              <a:t>Nitrogen, carbon, phosphorus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i="1" smtClean="0"/>
              <a:t>Micronutrients</a:t>
            </a:r>
            <a:r>
              <a:rPr lang="en-US" smtClean="0"/>
              <a:t> = nutrients needed in smaller amounts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mtClean="0"/>
              <a:t>Nutrients stimulate plant production 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mtClean="0"/>
              <a:t>Nitrogen and phosphorus are important for plant and</a:t>
            </a:r>
            <a:br>
              <a:rPr lang="en-US" smtClean="0"/>
            </a:br>
            <a:r>
              <a:rPr lang="en-US" smtClean="0"/>
              <a:t>algal growth</a:t>
            </a:r>
          </a:p>
        </p:txBody>
      </p:sp>
      <p:sp>
        <p:nvSpPr>
          <p:cNvPr id="174084" name="Text Box 7"/>
          <p:cNvSpPr txBox="1">
            <a:spLocks noChangeArrowheads="1"/>
          </p:cNvSpPr>
          <p:nvPr/>
        </p:nvSpPr>
        <p:spPr bwMode="auto">
          <a:xfrm>
            <a:off x="990600" y="51816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i="1">
                <a:cs typeface="Arial" charset="0"/>
              </a:rPr>
              <a:t>Dramatic growth of algae in water treated with phosphate</a:t>
            </a:r>
          </a:p>
        </p:txBody>
      </p:sp>
      <p:sp>
        <p:nvSpPr>
          <p:cNvPr id="174085" name="Line 8"/>
          <p:cNvSpPr>
            <a:spLocks noChangeShapeType="1"/>
          </p:cNvSpPr>
          <p:nvPr/>
        </p:nvSpPr>
        <p:spPr bwMode="auto">
          <a:xfrm>
            <a:off x="4648200" y="559276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74088" name="Picture 8" descr="SBS_4e_Figure_05_07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438" y="4310063"/>
            <a:ext cx="3097212" cy="2427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80975"/>
            <a:ext cx="8685212" cy="1073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Nutrient runoff is devastating aquatic systems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19200"/>
            <a:ext cx="8229600" cy="26781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Nitrogen is the more important limiting factor for primary productivity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In coastal ocean waters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Iron is an effective nutrient for open ocean waters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Satellite imagery gives scientists an improved view of productivity at regional and global scales</a:t>
            </a:r>
          </a:p>
        </p:txBody>
      </p:sp>
      <p:sp>
        <p:nvSpPr>
          <p:cNvPr id="176132" name="Text Box 9"/>
          <p:cNvSpPr txBox="1">
            <a:spLocks noChangeArrowheads="1"/>
          </p:cNvSpPr>
          <p:nvPr/>
        </p:nvSpPr>
        <p:spPr bwMode="auto">
          <a:xfrm>
            <a:off x="4030663" y="4837113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i="1">
                <a:cs typeface="Arial" charset="0"/>
              </a:rPr>
              <a:t>Phytoplankton blooms off the Louisiana coast</a:t>
            </a:r>
          </a:p>
        </p:txBody>
      </p:sp>
      <p:pic>
        <p:nvPicPr>
          <p:cNvPr id="176135" name="Picture 7" descr="SBS_4e_Figure_05_08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3935413"/>
            <a:ext cx="3311525" cy="2776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5"/>
          <p:cNvSpPr>
            <a:spLocks noGrp="1"/>
          </p:cNvSpPr>
          <p:nvPr>
            <p:ph type="title" idx="4294967295"/>
          </p:nvPr>
        </p:nvSpPr>
        <p:spPr>
          <a:xfrm>
            <a:off x="268288" y="180975"/>
            <a:ext cx="8685212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Worldwide marine dead zones</a:t>
            </a:r>
          </a:p>
        </p:txBody>
      </p:sp>
      <p:sp>
        <p:nvSpPr>
          <p:cNvPr id="177155" name="Content Placeholder 6"/>
          <p:cNvSpPr>
            <a:spLocks noGrp="1"/>
          </p:cNvSpPr>
          <p:nvPr>
            <p:ph idx="4294967295"/>
          </p:nvPr>
        </p:nvSpPr>
        <p:spPr>
          <a:xfrm>
            <a:off x="152400" y="838200"/>
            <a:ext cx="8788400" cy="3281363"/>
          </a:xfrm>
        </p:spPr>
        <p:txBody>
          <a:bodyPr/>
          <a:lstStyle/>
          <a:p>
            <a:pPr eaLnBrk="1" hangingPunct="1"/>
            <a:r>
              <a:rPr lang="en-US" smtClean="0"/>
              <a:t>Over 400 dead zones occur globally</a:t>
            </a:r>
          </a:p>
          <a:p>
            <a:pPr lvl="1" eaLnBrk="1" hangingPunct="1"/>
            <a:r>
              <a:rPr lang="en-US" smtClean="0"/>
              <a:t>Most are off the coasts of Europe and the U.S.</a:t>
            </a:r>
          </a:p>
          <a:p>
            <a:pPr lvl="1" eaLnBrk="1" hangingPunct="1"/>
            <a:r>
              <a:rPr lang="en-US" smtClean="0"/>
              <a:t>Mostly due to farm, city and industrial pollution</a:t>
            </a:r>
          </a:p>
          <a:p>
            <a:pPr lvl="1" eaLnBrk="1" hangingPunct="1"/>
            <a:r>
              <a:rPr lang="en-US" smtClean="0"/>
              <a:t>Some are seasonal, others are permanent</a:t>
            </a:r>
          </a:p>
          <a:p>
            <a:pPr eaLnBrk="1" hangingPunct="1"/>
            <a:r>
              <a:rPr lang="en-US" smtClean="0"/>
              <a:t>Fisheries and ecosystems are devastated</a:t>
            </a:r>
          </a:p>
          <a:p>
            <a:pPr lvl="1" eaLnBrk="1" hangingPunct="1"/>
            <a:r>
              <a:rPr lang="en-US" smtClean="0"/>
              <a:t>Causing over $2 billion/year in lost harvests</a:t>
            </a:r>
          </a:p>
        </p:txBody>
      </p:sp>
      <p:pic>
        <p:nvPicPr>
          <p:cNvPr id="177158" name="Picture 6" descr="SBS_4e_Figure_05_09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588" y="4148138"/>
            <a:ext cx="5578475" cy="2379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Organismal ecology: niche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27150"/>
            <a:ext cx="8229600" cy="50165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b="1" smtClean="0"/>
              <a:t>Niche</a:t>
            </a:r>
            <a:r>
              <a:rPr lang="en-US" smtClean="0"/>
              <a:t> = an organism’s use of resources 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mtClean="0"/>
              <a:t>Along with its functional role in a community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mtClean="0"/>
              <a:t>Habitat use, food selection, role in energy and nutrient flow, interactions with other individuals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b="1" smtClean="0"/>
              <a:t>Specialists</a:t>
            </a:r>
            <a:r>
              <a:rPr lang="en-US" smtClean="0"/>
              <a:t> = have narrow niches and specific needs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mtClean="0"/>
              <a:t>Extremely good at what they do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mtClean="0"/>
              <a:t>But vulnerable when conditions change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b="1" smtClean="0"/>
              <a:t>Generalists</a:t>
            </a:r>
            <a:r>
              <a:rPr lang="en-US" smtClean="0"/>
              <a:t> = species with broad niches 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mtClean="0"/>
              <a:t>They use a wide array of habitats and resources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mtClean="0"/>
              <a:t>They can live in many different places</a:t>
            </a:r>
            <a:r>
              <a:rPr lang="en-US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/>
          <p:cNvSpPr>
            <a:spLocks noGrp="1"/>
          </p:cNvSpPr>
          <p:nvPr>
            <p:ph type="title" idx="4294967295"/>
          </p:nvPr>
        </p:nvSpPr>
        <p:spPr>
          <a:xfrm>
            <a:off x="268288" y="180975"/>
            <a:ext cx="8685212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Ecosystems provide vital services</a:t>
            </a:r>
          </a:p>
        </p:txBody>
      </p:sp>
      <p:sp>
        <p:nvSpPr>
          <p:cNvPr id="187395" name="Content Placeholder 2"/>
          <p:cNvSpPr>
            <a:spLocks noGrp="1"/>
          </p:cNvSpPr>
          <p:nvPr>
            <p:ph idx="4294967295"/>
          </p:nvPr>
        </p:nvSpPr>
        <p:spPr>
          <a:xfrm>
            <a:off x="192088" y="1295400"/>
            <a:ext cx="8788400" cy="42291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Human society depends on healthy, functioning ecosystems</a:t>
            </a:r>
          </a:p>
          <a:p>
            <a:pPr lvl="1" eaLnBrk="1" hangingPunct="1"/>
            <a:r>
              <a:rPr lang="en-US" smtClean="0"/>
              <a:t>They provide goods and services we need to survive</a:t>
            </a:r>
          </a:p>
          <a:p>
            <a:pPr eaLnBrk="1" hangingPunct="1"/>
            <a:r>
              <a:rPr lang="en-US" b="1" smtClean="0"/>
              <a:t>Ecosystem services </a:t>
            </a:r>
            <a:r>
              <a:rPr lang="en-US" smtClean="0"/>
              <a:t>= provided by the planet’s systems</a:t>
            </a:r>
          </a:p>
          <a:p>
            <a:pPr lvl="1" eaLnBrk="1" hangingPunct="1"/>
            <a:r>
              <a:rPr lang="en-US" smtClean="0"/>
              <a:t>Soil formation, water and air purification, pollination</a:t>
            </a:r>
          </a:p>
          <a:p>
            <a:pPr lvl="1" eaLnBrk="1" hangingPunct="1"/>
            <a:r>
              <a:rPr lang="en-US" smtClean="0"/>
              <a:t>Breakdown of some pollutants and waste</a:t>
            </a:r>
          </a:p>
          <a:p>
            <a:pPr lvl="1" eaLnBrk="1" hangingPunct="1"/>
            <a:r>
              <a:rPr lang="en-US" smtClean="0"/>
              <a:t>Quality of life issues (inspiration, spiritual renewal)</a:t>
            </a:r>
          </a:p>
          <a:p>
            <a:pPr lvl="1" eaLnBrk="1" hangingPunct="1"/>
            <a:r>
              <a:rPr lang="en-US" smtClean="0"/>
              <a:t>Nutrient cycling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/>
          <p:cNvSpPr>
            <a:spLocks noGrp="1"/>
          </p:cNvSpPr>
          <p:nvPr>
            <p:ph type="title" idx="4294967295"/>
          </p:nvPr>
        </p:nvSpPr>
        <p:spPr>
          <a:xfrm>
            <a:off x="268288" y="180975"/>
            <a:ext cx="8685212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Ecosystem goods and services</a:t>
            </a:r>
          </a:p>
        </p:txBody>
      </p:sp>
      <p:pic>
        <p:nvPicPr>
          <p:cNvPr id="188421" name="Picture 5" descr="SBS_4e_Figure_05_13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3" y="846138"/>
            <a:ext cx="7751762" cy="562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 idx="4294967295"/>
          </p:nvPr>
        </p:nvSpPr>
        <p:spPr>
          <a:xfrm>
            <a:off x="268288" y="88900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Nutrients circulate through ecosystems</a:t>
            </a:r>
          </a:p>
        </p:txBody>
      </p:sp>
      <p:sp>
        <p:nvSpPr>
          <p:cNvPr id="189443" name="Content Placeholder 2"/>
          <p:cNvSpPr>
            <a:spLocks noGrp="1"/>
          </p:cNvSpPr>
          <p:nvPr>
            <p:ph idx="4294967295"/>
          </p:nvPr>
        </p:nvSpPr>
        <p:spPr>
          <a:xfrm>
            <a:off x="196850" y="923925"/>
            <a:ext cx="8775700" cy="4578350"/>
          </a:xfrm>
        </p:spPr>
        <p:txBody>
          <a:bodyPr anchor="t">
            <a:normAutofit fontScale="92500" lnSpcReduction="10000"/>
          </a:bodyPr>
          <a:lstStyle/>
          <a:p>
            <a:pPr eaLnBrk="1" hangingPunct="1"/>
            <a:r>
              <a:rPr lang="en-US" smtClean="0"/>
              <a:t>Matter is continually circulated in ecosystems</a:t>
            </a:r>
          </a:p>
          <a:p>
            <a:pPr eaLnBrk="1" hangingPunct="1"/>
            <a:r>
              <a:rPr lang="en-US" b="1" smtClean="0"/>
              <a:t>Nutrient (biogeochemical) cycles</a:t>
            </a:r>
            <a:r>
              <a:rPr lang="en-US" smtClean="0"/>
              <a:t> = the movement of nutrients through ecosystems</a:t>
            </a:r>
          </a:p>
          <a:p>
            <a:pPr lvl="1" eaLnBrk="1" hangingPunct="1"/>
            <a:r>
              <a:rPr lang="en-US" smtClean="0"/>
              <a:t>Atmosphere, hydrosphere, lithosphere, and biosphere</a:t>
            </a:r>
          </a:p>
          <a:p>
            <a:pPr eaLnBrk="1" hangingPunct="1"/>
            <a:r>
              <a:rPr lang="en-US" b="1" smtClean="0"/>
              <a:t>Pools</a:t>
            </a:r>
            <a:r>
              <a:rPr lang="en-US" smtClean="0"/>
              <a:t> </a:t>
            </a:r>
            <a:r>
              <a:rPr lang="en-US" b="1" smtClean="0"/>
              <a:t>(reservoirs)</a:t>
            </a:r>
            <a:r>
              <a:rPr lang="en-US" smtClean="0"/>
              <a:t> = where nutrients reside for varying amounts of time (the </a:t>
            </a:r>
            <a:r>
              <a:rPr lang="en-US" b="1" smtClean="0"/>
              <a:t>residence time</a:t>
            </a:r>
            <a:r>
              <a:rPr lang="en-US" smtClean="0"/>
              <a:t>)</a:t>
            </a:r>
          </a:p>
          <a:p>
            <a:pPr eaLnBrk="1" hangingPunct="1"/>
            <a:r>
              <a:rPr lang="en-US" b="1" smtClean="0"/>
              <a:t>Flux</a:t>
            </a:r>
            <a:r>
              <a:rPr lang="en-US" smtClean="0"/>
              <a:t> = the rate at which materials move between pools</a:t>
            </a:r>
          </a:p>
          <a:p>
            <a:pPr lvl="1" eaLnBrk="1" hangingPunct="1"/>
            <a:r>
              <a:rPr lang="en-US" smtClean="0"/>
              <a:t>Can change over time </a:t>
            </a:r>
          </a:p>
          <a:p>
            <a:pPr lvl="1" eaLnBrk="1" hangingPunct="1"/>
            <a:r>
              <a:rPr lang="en-US" smtClean="0"/>
              <a:t>Is influenced by human activities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hydrologic cycle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30288"/>
            <a:ext cx="8828088" cy="53467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Water is essential for biochemical reactions </a:t>
            </a:r>
          </a:p>
          <a:p>
            <a:pPr lvl="1" eaLnBrk="1" hangingPunct="1"/>
            <a:r>
              <a:rPr lang="en-US" smtClean="0"/>
              <a:t>It is involved in nearly every environmental system</a:t>
            </a:r>
          </a:p>
          <a:p>
            <a:pPr eaLnBrk="1" hangingPunct="1"/>
            <a:r>
              <a:rPr lang="en-US" b="1" smtClean="0"/>
              <a:t>Hydrologic cycle</a:t>
            </a:r>
            <a:r>
              <a:rPr lang="en-US" smtClean="0"/>
              <a:t> = summarizes how liquid, gaseous and solid water flows through the environment</a:t>
            </a:r>
          </a:p>
          <a:p>
            <a:pPr lvl="1" eaLnBrk="1" hangingPunct="1"/>
            <a:r>
              <a:rPr lang="en-US" smtClean="0"/>
              <a:t>Oceans are the main reservoir </a:t>
            </a:r>
          </a:p>
          <a:p>
            <a:pPr eaLnBrk="1" hangingPunct="1"/>
            <a:r>
              <a:rPr lang="en-US" b="1" smtClean="0"/>
              <a:t>Evaporation</a:t>
            </a:r>
            <a:r>
              <a:rPr lang="en-US" smtClean="0"/>
              <a:t> = water moves from aquatic and land systems into the atmosphere</a:t>
            </a:r>
          </a:p>
          <a:p>
            <a:pPr eaLnBrk="1" hangingPunct="1"/>
            <a:r>
              <a:rPr lang="en-US" b="1" smtClean="0"/>
              <a:t>Transpiration</a:t>
            </a:r>
            <a:r>
              <a:rPr lang="en-US" smtClean="0"/>
              <a:t> = release of water vapor by plants</a:t>
            </a:r>
          </a:p>
          <a:p>
            <a:pPr eaLnBrk="1" hangingPunct="1"/>
            <a:r>
              <a:rPr lang="en-US" b="1" smtClean="0"/>
              <a:t>Precipitation, runoff, </a:t>
            </a:r>
            <a:r>
              <a:rPr lang="en-US" smtClean="0"/>
              <a:t>and surface water = water returns to Earth as rain or snow and flows into streams, oceans,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Groundwater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1500188"/>
            <a:ext cx="8788400" cy="47910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smtClean="0"/>
              <a:t>Aquifers</a:t>
            </a:r>
            <a:r>
              <a:rPr lang="en-US" smtClean="0"/>
              <a:t> = underground reservoirs of sponge-like regions of rock and soil that hold…</a:t>
            </a:r>
          </a:p>
          <a:p>
            <a:pPr lvl="1" eaLnBrk="1" hangingPunct="1"/>
            <a:r>
              <a:rPr lang="en-US" b="1" smtClean="0"/>
              <a:t>Groundwater</a:t>
            </a:r>
            <a:r>
              <a:rPr lang="en-US" smtClean="0"/>
              <a:t> = water found underground beneath layers of soil</a:t>
            </a:r>
          </a:p>
          <a:p>
            <a:pPr eaLnBrk="1" hangingPunct="1"/>
            <a:r>
              <a:rPr lang="en-US" b="1" smtClean="0"/>
              <a:t>Water table</a:t>
            </a:r>
            <a:r>
              <a:rPr lang="en-US" smtClean="0"/>
              <a:t> = the upper limit of groundwater in an aquifer</a:t>
            </a:r>
          </a:p>
          <a:p>
            <a:pPr lvl="1" eaLnBrk="1" hangingPunct="1"/>
            <a:r>
              <a:rPr lang="en-US" smtClean="0"/>
              <a:t>Water may be ancient (thousands of years old)</a:t>
            </a:r>
          </a:p>
          <a:p>
            <a:pPr eaLnBrk="1" hangingPunct="1"/>
            <a:r>
              <a:rPr lang="en-US" smtClean="0"/>
              <a:t>Groundwater becomes exposed to the air where the water table reaches the surface</a:t>
            </a:r>
          </a:p>
          <a:p>
            <a:pPr lvl="1" eaLnBrk="1" hangingPunct="1"/>
            <a:r>
              <a:rPr lang="en-US" smtClean="0"/>
              <a:t>Exposed water runs off to the ocean or evaporates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hydrologic cycle</a:t>
            </a:r>
          </a:p>
        </p:txBody>
      </p:sp>
      <p:pic>
        <p:nvPicPr>
          <p:cNvPr id="195589" name="Picture 5" descr="SBS_4e_Figure_05_15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9" y="1102430"/>
            <a:ext cx="8316911" cy="5095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/>
          <p:cNvSpPr>
            <a:spLocks noGrp="1"/>
          </p:cNvSpPr>
          <p:nvPr>
            <p:ph type="title" idx="4294967295"/>
          </p:nvPr>
        </p:nvSpPr>
        <p:spPr>
          <a:xfrm>
            <a:off x="268288" y="714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The carbon cycle</a:t>
            </a:r>
          </a:p>
        </p:txBody>
      </p:sp>
      <p:sp>
        <p:nvSpPr>
          <p:cNvPr id="198659" name="Content Placeholder 2"/>
          <p:cNvSpPr>
            <a:spLocks noGrp="1"/>
          </p:cNvSpPr>
          <p:nvPr>
            <p:ph type="body" idx="4294967295"/>
          </p:nvPr>
        </p:nvSpPr>
        <p:spPr>
          <a:xfrm>
            <a:off x="152400" y="990600"/>
            <a:ext cx="8788400" cy="5133975"/>
          </a:xfrm>
        </p:spPr>
        <p:txBody>
          <a:bodyPr anchor="t">
            <a:normAutofit fontScale="92500"/>
          </a:bodyPr>
          <a:lstStyle/>
          <a:p>
            <a:pPr eaLnBrk="1" hangingPunct="1"/>
            <a:r>
              <a:rPr lang="en-US" smtClean="0"/>
              <a:t>Carbon is found in carbohydrates, fats, proteins, bones, cartilage and shells</a:t>
            </a:r>
            <a:r>
              <a:rPr lang="en-US" b="1" smtClean="0"/>
              <a:t> </a:t>
            </a:r>
          </a:p>
          <a:p>
            <a:pPr eaLnBrk="1" hangingPunct="1"/>
            <a:r>
              <a:rPr lang="en-US" b="1" smtClean="0"/>
              <a:t>Carbon cycle</a:t>
            </a:r>
            <a:r>
              <a:rPr lang="en-US" smtClean="0"/>
              <a:t> = describes the route of carbon atoms through the environment</a:t>
            </a:r>
          </a:p>
          <a:p>
            <a:pPr eaLnBrk="1" hangingPunct="1"/>
            <a:r>
              <a:rPr lang="en-US" smtClean="0"/>
              <a:t>Photosynthesis by plants, algae and cyanobacteria</a:t>
            </a:r>
          </a:p>
          <a:p>
            <a:pPr lvl="1" eaLnBrk="1" hangingPunct="1"/>
            <a:r>
              <a:rPr lang="en-US" smtClean="0"/>
              <a:t>Removes carbon dioxide from air and water </a:t>
            </a:r>
          </a:p>
          <a:p>
            <a:pPr lvl="1" eaLnBrk="1" hangingPunct="1"/>
            <a:r>
              <a:rPr lang="en-US" smtClean="0"/>
              <a:t>Produces oxygen and carbohydrates</a:t>
            </a:r>
          </a:p>
          <a:p>
            <a:pPr lvl="1" eaLnBrk="1" hangingPunct="1"/>
            <a:r>
              <a:rPr lang="en-US" smtClean="0"/>
              <a:t>Plants are a major reservoir of carbon</a:t>
            </a:r>
          </a:p>
          <a:p>
            <a:pPr eaLnBrk="1" hangingPunct="1"/>
            <a:r>
              <a:rPr lang="en-US" smtClean="0"/>
              <a:t>Respiration returns carbon to the air and oceans</a:t>
            </a:r>
          </a:p>
          <a:p>
            <a:pPr lvl="1" eaLnBrk="1" hangingPunct="1"/>
            <a:r>
              <a:rPr lang="en-US" smtClean="0"/>
              <a:t>Plants, consumers and decomposers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/>
          <p:cNvSpPr>
            <a:spLocks noGrp="1"/>
          </p:cNvSpPr>
          <p:nvPr>
            <p:ph type="title" idx="4294967295"/>
          </p:nvPr>
        </p:nvSpPr>
        <p:spPr>
          <a:xfrm>
            <a:off x="268288" y="180975"/>
            <a:ext cx="8685212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Sediment storage of carbon</a:t>
            </a:r>
          </a:p>
        </p:txBody>
      </p:sp>
      <p:sp>
        <p:nvSpPr>
          <p:cNvPr id="200707" name="Content Placeholder 2"/>
          <p:cNvSpPr>
            <a:spLocks noGrp="1"/>
          </p:cNvSpPr>
          <p:nvPr>
            <p:ph idx="4294967295"/>
          </p:nvPr>
        </p:nvSpPr>
        <p:spPr>
          <a:xfrm>
            <a:off x="203200" y="1066800"/>
            <a:ext cx="8788400" cy="4789488"/>
          </a:xfrm>
        </p:spPr>
        <p:txBody>
          <a:bodyPr/>
          <a:lstStyle/>
          <a:p>
            <a:pPr eaLnBrk="1" hangingPunct="1"/>
            <a:r>
              <a:rPr lang="en-US" smtClean="0"/>
              <a:t>Decomposition returns carbon to the sediment</a:t>
            </a:r>
          </a:p>
          <a:p>
            <a:pPr lvl="1" eaLnBrk="1" hangingPunct="1"/>
            <a:r>
              <a:rPr lang="en-US" smtClean="0"/>
              <a:t>The largest reservoir of carbon</a:t>
            </a:r>
          </a:p>
          <a:p>
            <a:pPr lvl="1" eaLnBrk="1" hangingPunct="1"/>
            <a:r>
              <a:rPr lang="en-US" smtClean="0"/>
              <a:t>May be trapped for hundreds of millions of years</a:t>
            </a:r>
          </a:p>
          <a:p>
            <a:pPr eaLnBrk="1" hangingPunct="1"/>
            <a:r>
              <a:rPr lang="en-US" smtClean="0"/>
              <a:t>Aquatic organisms die and settle in the sediment</a:t>
            </a:r>
          </a:p>
          <a:p>
            <a:pPr lvl="1" eaLnBrk="1" hangingPunct="1"/>
            <a:r>
              <a:rPr lang="en-US" smtClean="0"/>
              <a:t>Older layers are buried deeply and undergo high pressure</a:t>
            </a:r>
          </a:p>
          <a:p>
            <a:pPr lvl="1" eaLnBrk="1" hangingPunct="1"/>
            <a:r>
              <a:rPr lang="en-US" smtClean="0"/>
              <a:t>Ultimately, it may be converted into fossil fuels</a:t>
            </a:r>
          </a:p>
          <a:p>
            <a:pPr eaLnBrk="1" hangingPunct="1"/>
            <a:r>
              <a:rPr lang="en-US" smtClean="0"/>
              <a:t>Oceans are the second largest reservoir of carbon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carbon cycle</a:t>
            </a:r>
          </a:p>
        </p:txBody>
      </p:sp>
      <p:pic>
        <p:nvPicPr>
          <p:cNvPr id="201733" name="Picture 5" descr="SBS_4e_Figure_05_16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25" y="1049405"/>
            <a:ext cx="6518275" cy="5483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nitrogen cycle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785813"/>
            <a:ext cx="8534400" cy="5003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Nitrogen comprises 78% of our atmosphere</a:t>
            </a:r>
          </a:p>
          <a:p>
            <a:pPr lvl="1" eaLnBrk="1" hangingPunct="1"/>
            <a:r>
              <a:rPr lang="en-US" dirty="0" smtClean="0"/>
              <a:t>It is contained in proteins, DNA and RNA</a:t>
            </a:r>
          </a:p>
          <a:p>
            <a:pPr eaLnBrk="1" hangingPunct="1"/>
            <a:r>
              <a:rPr lang="en-US" b="1" dirty="0" smtClean="0"/>
              <a:t>Nitrogen cycle</a:t>
            </a:r>
            <a:r>
              <a:rPr lang="en-US" dirty="0" smtClean="0"/>
              <a:t> = describes the routes that nitrogen atoms take through the environment</a:t>
            </a:r>
          </a:p>
          <a:p>
            <a:pPr lvl="1" eaLnBrk="1" hangingPunct="1"/>
            <a:r>
              <a:rPr lang="en-US" dirty="0" smtClean="0"/>
              <a:t>Nitrogen gas cannot be used by organisms</a:t>
            </a:r>
          </a:p>
          <a:p>
            <a:pPr eaLnBrk="1" hangingPunct="1"/>
            <a:r>
              <a:rPr lang="en-US" b="1" dirty="0" smtClean="0"/>
              <a:t>Nitrogen fixation</a:t>
            </a:r>
            <a:r>
              <a:rPr lang="en-US" dirty="0" smtClean="0"/>
              <a:t> = lightning or nitrogen-fixing bacteria combine (fix) nitrogen with hydrogen </a:t>
            </a:r>
          </a:p>
          <a:p>
            <a:pPr lvl="1" eaLnBrk="1" hangingPunct="1"/>
            <a:r>
              <a:rPr lang="en-US" dirty="0" smtClean="0"/>
              <a:t>To form ammonium</a:t>
            </a:r>
          </a:p>
          <a:p>
            <a:pPr lvl="1" eaLnBrk="1" hangingPunct="1"/>
            <a:r>
              <a:rPr lang="en-US" dirty="0" smtClean="0"/>
              <a:t>Which can be used</a:t>
            </a:r>
            <a:br>
              <a:rPr lang="en-US" dirty="0" smtClean="0"/>
            </a:br>
            <a:r>
              <a:rPr lang="en-US" dirty="0" smtClean="0"/>
              <a:t> by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Species interactions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788400" cy="3638550"/>
          </a:xfrm>
        </p:spPr>
        <p:txBody>
          <a:bodyPr anchor="t">
            <a:normAutofit fontScale="92500" lnSpcReduction="10000"/>
          </a:bodyPr>
          <a:lstStyle/>
          <a:p>
            <a:pPr eaLnBrk="1" hangingPunct="1"/>
            <a:r>
              <a:rPr lang="en-US" smtClean="0"/>
              <a:t>Species interactions are the backbone of communities </a:t>
            </a:r>
          </a:p>
          <a:p>
            <a:pPr eaLnBrk="1" hangingPunct="1"/>
            <a:r>
              <a:rPr lang="en-US" smtClean="0"/>
              <a:t>Natural species interactions:</a:t>
            </a:r>
          </a:p>
          <a:p>
            <a:pPr lvl="1" eaLnBrk="1" hangingPunct="1"/>
            <a:r>
              <a:rPr lang="en-US" b="1" smtClean="0"/>
              <a:t>Competition</a:t>
            </a:r>
            <a:r>
              <a:rPr lang="en-US" smtClean="0"/>
              <a:t> = both species are harmed</a:t>
            </a:r>
          </a:p>
          <a:p>
            <a:pPr lvl="1" eaLnBrk="1" hangingPunct="1"/>
            <a:r>
              <a:rPr lang="en-US" i="1" smtClean="0"/>
              <a:t>Exploitative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smtClean="0"/>
              <a:t>one species benefits and the other is harmed</a:t>
            </a:r>
          </a:p>
          <a:p>
            <a:pPr lvl="2" eaLnBrk="1" hangingPunct="1"/>
            <a:r>
              <a:rPr lang="en-US" smtClean="0"/>
              <a:t>Predation, parasitism, and herbivory </a:t>
            </a:r>
          </a:p>
          <a:p>
            <a:pPr lvl="1" eaLnBrk="1" hangingPunct="1"/>
            <a:r>
              <a:rPr lang="en-US" b="1" smtClean="0"/>
              <a:t>Mutualism</a:t>
            </a:r>
            <a:r>
              <a:rPr lang="en-US" smtClean="0"/>
              <a:t> = both species benefit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Nitrification and denitrification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66800"/>
            <a:ext cx="8788400" cy="5003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smtClean="0"/>
              <a:t>Nitrification</a:t>
            </a:r>
            <a:r>
              <a:rPr lang="en-US" smtClean="0"/>
              <a:t> = bacteria convert ammonium ions first into nitrite ions then into nitrate ions</a:t>
            </a:r>
          </a:p>
          <a:p>
            <a:pPr lvl="1" eaLnBrk="1" hangingPunct="1"/>
            <a:r>
              <a:rPr lang="en-US" smtClean="0"/>
              <a:t>Plants can take up these ions</a:t>
            </a:r>
          </a:p>
          <a:p>
            <a:pPr eaLnBrk="1" hangingPunct="1"/>
            <a:r>
              <a:rPr lang="en-US" smtClean="0"/>
              <a:t>Animals obtain nitrogen by eating plants or other animals</a:t>
            </a:r>
          </a:p>
          <a:p>
            <a:pPr eaLnBrk="1" hangingPunct="1"/>
            <a:r>
              <a:rPr lang="en-US" smtClean="0"/>
              <a:t>Decomposers get it from dead and decaying plants or other animals</a:t>
            </a:r>
          </a:p>
          <a:p>
            <a:pPr lvl="1" eaLnBrk="1" hangingPunct="1"/>
            <a:r>
              <a:rPr lang="en-US" smtClean="0"/>
              <a:t>Releasing ammonium ions to nitrifying bacteria</a:t>
            </a:r>
          </a:p>
          <a:p>
            <a:pPr eaLnBrk="1" hangingPunct="1"/>
            <a:r>
              <a:rPr lang="en-US" b="1" smtClean="0"/>
              <a:t>Denitrifying bacteria</a:t>
            </a:r>
            <a:r>
              <a:rPr lang="en-US" smtClean="0"/>
              <a:t> = convert nitrates in soil or water to gaseous nitrogen</a:t>
            </a:r>
          </a:p>
          <a:p>
            <a:pPr lvl="1" eaLnBrk="1" hangingPunct="1"/>
            <a:r>
              <a:rPr lang="en-US" smtClean="0"/>
              <a:t>Releasing it back into the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nitrogen cycle</a:t>
            </a:r>
          </a:p>
        </p:txBody>
      </p:sp>
      <p:pic>
        <p:nvPicPr>
          <p:cNvPr id="205829" name="Picture 5" descr="SBS_4e_Figure_05_17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575" y="891954"/>
            <a:ext cx="7159625" cy="5619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80975"/>
            <a:ext cx="8685212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Humans put nitrogen into the environment</a:t>
            </a:r>
          </a:p>
        </p:txBody>
      </p:sp>
      <p:sp>
        <p:nvSpPr>
          <p:cNvPr id="207875" name="Text Box 7"/>
          <p:cNvSpPr txBox="1">
            <a:spLocks noChangeArrowheads="1"/>
          </p:cNvSpPr>
          <p:nvPr/>
        </p:nvSpPr>
        <p:spPr bwMode="auto">
          <a:xfrm>
            <a:off x="304800" y="5795963"/>
            <a:ext cx="8259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i="1">
                <a:cs typeface="Arial" charset="0"/>
              </a:rPr>
              <a:t>Fully half of nitrogen entering the environment is of human origin</a:t>
            </a:r>
          </a:p>
        </p:txBody>
      </p:sp>
      <p:pic>
        <p:nvPicPr>
          <p:cNvPr id="207878" name="Picture 6" descr="SBS_4e_Figure_05_19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825500"/>
            <a:ext cx="7324725" cy="498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phosphorus cycle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1479550"/>
            <a:ext cx="8788400" cy="46164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Phosphorus (P) is a key component of cell membranes, DNA, RNA, ATP and ADP</a:t>
            </a:r>
          </a:p>
          <a:p>
            <a:pPr eaLnBrk="1" hangingPunct="1"/>
            <a:r>
              <a:rPr lang="en-US" b="1" smtClean="0"/>
              <a:t>Phosphorus cycle</a:t>
            </a:r>
            <a:r>
              <a:rPr lang="en-US" smtClean="0"/>
              <a:t> = describes the routes that phosphorus atoms take through the environment</a:t>
            </a:r>
          </a:p>
          <a:p>
            <a:pPr eaLnBrk="1" hangingPunct="1"/>
            <a:r>
              <a:rPr lang="en-US" smtClean="0"/>
              <a:t>Most phosphorus is within rocks </a:t>
            </a:r>
          </a:p>
          <a:p>
            <a:pPr lvl="1" eaLnBrk="1" hangingPunct="1"/>
            <a:r>
              <a:rPr lang="en-US" smtClean="0"/>
              <a:t>It is released by weathering</a:t>
            </a:r>
          </a:p>
          <a:p>
            <a:pPr lvl="1" eaLnBrk="1" hangingPunct="1"/>
            <a:r>
              <a:rPr lang="en-US" smtClean="0"/>
              <a:t>There is no significant atmospheric component</a:t>
            </a:r>
          </a:p>
          <a:p>
            <a:pPr eaLnBrk="1" hangingPunct="1"/>
            <a:r>
              <a:rPr lang="en-US" smtClean="0"/>
              <a:t>With naturally low environmental concentrations</a:t>
            </a:r>
          </a:p>
          <a:p>
            <a:pPr lvl="1" eaLnBrk="1" hangingPunct="1"/>
            <a:r>
              <a:rPr lang="en-US" smtClean="0"/>
              <a:t>Phosphorus is a limiting factor for plant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phosphorus cycle</a:t>
            </a:r>
          </a:p>
        </p:txBody>
      </p:sp>
      <p:pic>
        <p:nvPicPr>
          <p:cNvPr id="209925" name="Picture 5" descr="SBS_4e_Figure_05_20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23913"/>
            <a:ext cx="8021638" cy="560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268288" y="5238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Competition 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152400" y="914400"/>
            <a:ext cx="8788400" cy="5003800"/>
          </a:xfrm>
        </p:spPr>
        <p:txBody>
          <a:bodyPr anchor="t">
            <a:normAutofit lnSpcReduction="10000"/>
          </a:bodyPr>
          <a:lstStyle/>
          <a:p>
            <a:pPr eaLnBrk="1" hangingPunct="1"/>
            <a:r>
              <a:rPr lang="en-US" b="1" smtClean="0"/>
              <a:t>Competition</a:t>
            </a:r>
            <a:r>
              <a:rPr lang="en-US" smtClean="0"/>
              <a:t> = multiple organisms seek the same limited resources</a:t>
            </a:r>
          </a:p>
          <a:p>
            <a:pPr lvl="1" eaLnBrk="1" hangingPunct="1"/>
            <a:r>
              <a:rPr lang="en-US" smtClean="0"/>
              <a:t>Food, space, water, shelter, mates, sunlight</a:t>
            </a:r>
          </a:p>
          <a:p>
            <a:pPr eaLnBrk="1" hangingPunct="1"/>
            <a:r>
              <a:rPr lang="en-US" b="1" smtClean="0"/>
              <a:t>Intraspecific competition</a:t>
            </a:r>
            <a:r>
              <a:rPr lang="en-US" smtClean="0"/>
              <a:t> = between members of the same species</a:t>
            </a:r>
          </a:p>
          <a:p>
            <a:pPr lvl="1" eaLnBrk="1" hangingPunct="1"/>
            <a:r>
              <a:rPr lang="en-US" smtClean="0"/>
              <a:t>High population density = increased competition</a:t>
            </a:r>
          </a:p>
          <a:p>
            <a:pPr eaLnBrk="1" hangingPunct="1"/>
            <a:r>
              <a:rPr lang="en-US" b="1" smtClean="0"/>
              <a:t>Interspecific competition</a:t>
            </a:r>
            <a:r>
              <a:rPr lang="en-US" smtClean="0"/>
              <a:t> = between members of 2 or more species</a:t>
            </a:r>
          </a:p>
          <a:p>
            <a:pPr lvl="1" eaLnBrk="1" hangingPunct="1"/>
            <a:r>
              <a:rPr lang="en-US" smtClean="0"/>
              <a:t>Strongly affects community composition</a:t>
            </a:r>
          </a:p>
          <a:p>
            <a:pPr lvl="1" eaLnBrk="1" hangingPunct="1"/>
            <a:r>
              <a:rPr lang="en-US" smtClean="0"/>
              <a:t>Leads to competitive exclusion or species coexistence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268288" y="153988"/>
            <a:ext cx="8685212" cy="5905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Exploitation: predation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279400" y="3429000"/>
            <a:ext cx="8788400" cy="2740025"/>
          </a:xfrm>
        </p:spPr>
        <p:txBody>
          <a:bodyPr anchor="t">
            <a:normAutofit lnSpcReduction="10000"/>
          </a:bodyPr>
          <a:lstStyle/>
          <a:p>
            <a:pPr eaLnBrk="1" hangingPunct="1"/>
            <a:r>
              <a:rPr lang="en-US" b="1" smtClean="0"/>
              <a:t>Predation</a:t>
            </a:r>
            <a:r>
              <a:rPr lang="en-US" smtClean="0"/>
              <a:t> = process by which individuals of one species (</a:t>
            </a:r>
            <a:r>
              <a:rPr lang="en-US" b="1" smtClean="0"/>
              <a:t>predators</a:t>
            </a:r>
            <a:r>
              <a:rPr lang="en-US" smtClean="0"/>
              <a:t>) capture, kill, and consume individuals of another species (</a:t>
            </a:r>
            <a:r>
              <a:rPr lang="en-US" i="1" smtClean="0"/>
              <a:t>prey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Structures food webs</a:t>
            </a:r>
          </a:p>
          <a:p>
            <a:pPr lvl="1" eaLnBrk="1" hangingPunct="1"/>
            <a:r>
              <a:rPr lang="en-US" smtClean="0"/>
              <a:t>The number of predators and prey influences community composition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1000" y="914400"/>
            <a:ext cx="4572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buFont typeface="Arial" charset="0"/>
              <a:buChar char="•"/>
            </a:pPr>
            <a:r>
              <a:rPr lang="en-US" i="1"/>
              <a:t>Exploitation</a:t>
            </a:r>
            <a:r>
              <a:rPr lang="en-US"/>
              <a:t> = one member exploits another for its own gain  (+/- interactions)</a:t>
            </a:r>
          </a:p>
          <a:p>
            <a:pPr marL="747713" lvl="1" indent="-290513">
              <a:buClr>
                <a:srgbClr val="0070C0"/>
              </a:buClr>
              <a:buFont typeface="Times New Roman" pitchFamily="28" charset="0"/>
              <a:buChar char="-"/>
            </a:pPr>
            <a:r>
              <a:rPr lang="en-US"/>
              <a:t>Predation, parasitism, herbivory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0100" y="2819400"/>
            <a:ext cx="184150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endParaRPr lang="en-US" b="1">
              <a:solidFill>
                <a:srgbClr val="222268"/>
              </a:solidFill>
            </a:endParaRPr>
          </a:p>
        </p:txBody>
      </p:sp>
      <p:pic>
        <p:nvPicPr>
          <p:cNvPr id="28681" name="Picture 9" descr="SBS_4e_Figure_04_0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63575"/>
            <a:ext cx="4038600" cy="276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268288" y="153988"/>
            <a:ext cx="8685212" cy="5905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Zebra mussel predation on phytoplankton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788400" cy="4022725"/>
          </a:xfrm>
        </p:spPr>
        <p:txBody>
          <a:bodyPr anchor="t">
            <a:normAutofit fontScale="92500"/>
          </a:bodyPr>
          <a:lstStyle/>
          <a:p>
            <a:pPr eaLnBrk="1" hangingPunct="1"/>
            <a:r>
              <a:rPr lang="en-US" smtClean="0"/>
              <a:t>Zebra mussels eat phytoplankton and zooplankton</a:t>
            </a:r>
          </a:p>
          <a:p>
            <a:pPr lvl="1" eaLnBrk="1" hangingPunct="1"/>
            <a:r>
              <a:rPr lang="en-US" smtClean="0"/>
              <a:t>Both populations decrease in lakes with zebra mussels</a:t>
            </a:r>
          </a:p>
          <a:p>
            <a:pPr eaLnBrk="1" hangingPunct="1"/>
            <a:r>
              <a:rPr lang="en-US" smtClean="0"/>
              <a:t>Zebra mussels don’t eat cyanobacteria  </a:t>
            </a:r>
          </a:p>
          <a:p>
            <a:pPr lvl="1" eaLnBrk="1" hangingPunct="1"/>
            <a:r>
              <a:rPr lang="en-US" smtClean="0"/>
              <a:t> Population increases in lakes with zebra mussels</a:t>
            </a:r>
          </a:p>
          <a:p>
            <a:pPr eaLnBrk="1" hangingPunct="1"/>
            <a:r>
              <a:rPr lang="en-US" smtClean="0"/>
              <a:t> Zebra mussels are becoming prey for some North American predators:</a:t>
            </a:r>
          </a:p>
          <a:p>
            <a:pPr lvl="1" eaLnBrk="1" hangingPunct="1"/>
            <a:r>
              <a:rPr lang="en-US" smtClean="0"/>
              <a:t>Diving ducks, muskrats, crayfish, flounder, sturgeon, eels, carp, and freshwater drum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2840</Words>
  <Application>Microsoft Office PowerPoint</Application>
  <PresentationFormat>On-screen Show (4:3)</PresentationFormat>
  <Paragraphs>421</Paragraphs>
  <Slides>64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Ecosystem Dynamics</vt:lpstr>
      <vt:lpstr>Ecology is studied at several levels</vt:lpstr>
      <vt:lpstr>Levels of ecological studies</vt:lpstr>
      <vt:lpstr>Each organism has habitat needs</vt:lpstr>
      <vt:lpstr>Organismal ecology: niche</vt:lpstr>
      <vt:lpstr>Species interactions</vt:lpstr>
      <vt:lpstr>Competition </vt:lpstr>
      <vt:lpstr>Exploitation: predation</vt:lpstr>
      <vt:lpstr>Zebra mussel predation on phytoplankton</vt:lpstr>
      <vt:lpstr>Effects of predation on populations</vt:lpstr>
      <vt:lpstr>Predation has evolutionary ramifications</vt:lpstr>
      <vt:lpstr>Defenses against being eaten</vt:lpstr>
      <vt:lpstr>Exploitation: parasitism</vt:lpstr>
      <vt:lpstr>Parasites evolve in response to each other</vt:lpstr>
      <vt:lpstr>Mutualism</vt:lpstr>
      <vt:lpstr>Pollination</vt:lpstr>
      <vt:lpstr>Relationships with no effect on one member</vt:lpstr>
      <vt:lpstr>Ecological communities</vt:lpstr>
      <vt:lpstr>Energy passes through trophic levels</vt:lpstr>
      <vt:lpstr>Energy, biomass, and numbers decrease</vt:lpstr>
      <vt:lpstr>Pyramids of energy, biomass, and numbers</vt:lpstr>
      <vt:lpstr>Food webs show relationships and energy flow</vt:lpstr>
      <vt:lpstr>Some organisms play big roles</vt:lpstr>
      <vt:lpstr>Primary succession</vt:lpstr>
      <vt:lpstr>Secondary succession</vt:lpstr>
      <vt:lpstr>Invasive species threaten stability</vt:lpstr>
      <vt:lpstr>Two invasive mussels</vt:lpstr>
      <vt:lpstr>Controlling invasive species</vt:lpstr>
      <vt:lpstr>Widely separated regions share similarities</vt:lpstr>
      <vt:lpstr>Multiple factors determine a biome </vt:lpstr>
      <vt:lpstr>Temperate deciduous forest</vt:lpstr>
      <vt:lpstr>Temperate grasslands</vt:lpstr>
      <vt:lpstr>Temperate rainforest</vt:lpstr>
      <vt:lpstr>Tropical rainforest</vt:lpstr>
      <vt:lpstr>Tropical dry forest</vt:lpstr>
      <vt:lpstr>Savanna</vt:lpstr>
      <vt:lpstr>Desert</vt:lpstr>
      <vt:lpstr>Tundra</vt:lpstr>
      <vt:lpstr>Boreal forest (taiga)</vt:lpstr>
      <vt:lpstr>Chaparral</vt:lpstr>
      <vt:lpstr>Altitudes create “latitudinal patterns”</vt:lpstr>
      <vt:lpstr>Systems are perceived in various ways</vt:lpstr>
      <vt:lpstr>Ecosystems  </vt:lpstr>
      <vt:lpstr>Energy is converted to biomass</vt:lpstr>
      <vt:lpstr>Net primary productivity of ecosystems</vt:lpstr>
      <vt:lpstr>NPP variation causes global geographic patterns</vt:lpstr>
      <vt:lpstr>Nutrients can limit productivity</vt:lpstr>
      <vt:lpstr>Nutrient runoff is devastating aquatic systems</vt:lpstr>
      <vt:lpstr>Worldwide marine dead zones</vt:lpstr>
      <vt:lpstr>Ecosystems provide vital services</vt:lpstr>
      <vt:lpstr>Ecosystem goods and services</vt:lpstr>
      <vt:lpstr>Nutrients circulate through ecosystems</vt:lpstr>
      <vt:lpstr>The hydrologic cycle</vt:lpstr>
      <vt:lpstr>Groundwater</vt:lpstr>
      <vt:lpstr>The hydrologic cycle</vt:lpstr>
      <vt:lpstr>The carbon cycle</vt:lpstr>
      <vt:lpstr>Sediment storage of carbon</vt:lpstr>
      <vt:lpstr>The carbon cycle</vt:lpstr>
      <vt:lpstr>The nitrogen cycle</vt:lpstr>
      <vt:lpstr>Nitrification and denitrification</vt:lpstr>
      <vt:lpstr>The nitrogen cycle</vt:lpstr>
      <vt:lpstr>Humans put nitrogen into the environment</vt:lpstr>
      <vt:lpstr>The phosphorus cycle</vt:lpstr>
      <vt:lpstr>The phosphorus cycle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Dynamics</dc:title>
  <dc:creator>Travis Phillips</dc:creator>
  <cp:lastModifiedBy>Travis Phillips</cp:lastModifiedBy>
  <cp:revision>2</cp:revision>
  <dcterms:created xsi:type="dcterms:W3CDTF">2013-03-26T01:38:49Z</dcterms:created>
  <dcterms:modified xsi:type="dcterms:W3CDTF">2013-03-26T01:50:48Z</dcterms:modified>
</cp:coreProperties>
</file>